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310" r:id="rId6"/>
    <p:sldId id="342" r:id="rId7"/>
    <p:sldId id="343" r:id="rId8"/>
    <p:sldId id="309" r:id="rId9"/>
    <p:sldId id="344" r:id="rId10"/>
    <p:sldId id="347" r:id="rId11"/>
    <p:sldId id="269" r:id="rId12"/>
    <p:sldId id="289" r:id="rId13"/>
    <p:sldId id="348" r:id="rId14"/>
    <p:sldId id="359" r:id="rId15"/>
    <p:sldId id="356" r:id="rId16"/>
    <p:sldId id="360" r:id="rId17"/>
    <p:sldId id="362" r:id="rId18"/>
    <p:sldId id="326" r:id="rId19"/>
    <p:sldId id="327" r:id="rId20"/>
    <p:sldId id="328" r:id="rId21"/>
    <p:sldId id="363" r:id="rId22"/>
    <p:sldId id="366" r:id="rId23"/>
    <p:sldId id="364" r:id="rId24"/>
    <p:sldId id="367" r:id="rId25"/>
    <p:sldId id="368" r:id="rId26"/>
    <p:sldId id="370" r:id="rId27"/>
    <p:sldId id="365" r:id="rId28"/>
    <p:sldId id="371" r:id="rId29"/>
    <p:sldId id="372" r:id="rId30"/>
    <p:sldId id="373" r:id="rId31"/>
    <p:sldId id="379" r:id="rId32"/>
    <p:sldId id="374" r:id="rId33"/>
    <p:sldId id="375" r:id="rId34"/>
    <p:sldId id="380" r:id="rId35"/>
    <p:sldId id="376" r:id="rId36"/>
    <p:sldId id="377" r:id="rId37"/>
    <p:sldId id="378" r:id="rId38"/>
    <p:sldId id="308" r:id="rId39"/>
    <p:sldId id="305" r:id="rId40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8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496" y="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sper Yeng" userId="5982f373-d579-4cb7-8b77-66940d278426" providerId="ADAL" clId="{B659EC86-B8E4-4E70-987C-D25D78D60A64}"/>
    <pc:docChg chg="delSld modSld sldOrd">
      <pc:chgData name="Prosper Yeng" userId="5982f373-d579-4cb7-8b77-66940d278426" providerId="ADAL" clId="{B659EC86-B8E4-4E70-987C-D25D78D60A64}" dt="2020-11-27T08:29:43.842" v="3" actId="47"/>
      <pc:docMkLst>
        <pc:docMk/>
      </pc:docMkLst>
      <pc:sldChg chg="ord">
        <pc:chgData name="Prosper Yeng" userId="5982f373-d579-4cb7-8b77-66940d278426" providerId="ADAL" clId="{B659EC86-B8E4-4E70-987C-D25D78D60A64}" dt="2020-11-27T08:29:38.807" v="2"/>
        <pc:sldMkLst>
          <pc:docMk/>
          <pc:sldMk cId="2332343272" sldId="289"/>
        </pc:sldMkLst>
      </pc:sldChg>
      <pc:sldChg chg="del">
        <pc:chgData name="Prosper Yeng" userId="5982f373-d579-4cb7-8b77-66940d278426" providerId="ADAL" clId="{B659EC86-B8E4-4E70-987C-D25D78D60A64}" dt="2020-11-27T08:29:43.842" v="3" actId="47"/>
        <pc:sldMkLst>
          <pc:docMk/>
          <pc:sldMk cId="2731308646" sldId="350"/>
        </pc:sldMkLst>
      </pc:sldChg>
      <pc:sldChg chg="del">
        <pc:chgData name="Prosper Yeng" userId="5982f373-d579-4cb7-8b77-66940d278426" providerId="ADAL" clId="{B659EC86-B8E4-4E70-987C-D25D78D60A64}" dt="2020-11-27T08:29:32.482" v="0" actId="47"/>
        <pc:sldMkLst>
          <pc:docMk/>
          <pc:sldMk cId="2458121239" sldId="35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6F165-AE76-426D-8498-795BF60D1D2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CBDFFF-FBDC-417A-93C7-3281CEF39DDB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Motivation</a:t>
          </a:r>
          <a:endParaRPr lang="en-US" dirty="0"/>
        </a:p>
      </dgm:t>
    </dgm:pt>
    <dgm:pt modelId="{833B53DD-4893-4471-A5EC-6E931299F6D8}" type="parTrans" cxnId="{46CA1FC9-C85B-4CB3-B147-5741F32AB5AB}">
      <dgm:prSet/>
      <dgm:spPr/>
      <dgm:t>
        <a:bodyPr/>
        <a:lstStyle/>
        <a:p>
          <a:endParaRPr lang="en-US"/>
        </a:p>
      </dgm:t>
    </dgm:pt>
    <dgm:pt modelId="{D567DABB-486A-4DE0-972F-57AD1FAC8F63}" type="sibTrans" cxnId="{46CA1FC9-C85B-4CB3-B147-5741F32AB5AB}">
      <dgm:prSet/>
      <dgm:spPr/>
      <dgm:t>
        <a:bodyPr/>
        <a:lstStyle/>
        <a:p>
          <a:endParaRPr lang="en-US"/>
        </a:p>
      </dgm:t>
    </dgm:pt>
    <dgm:pt modelId="{AF7FE4EE-BBB3-4FBD-8BEA-534982F66B63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Background</a:t>
          </a:r>
          <a:endParaRPr lang="en-US" dirty="0"/>
        </a:p>
      </dgm:t>
    </dgm:pt>
    <dgm:pt modelId="{AF9A2F8E-6B46-422E-9038-2E3262BD5781}" type="parTrans" cxnId="{C1A27DFF-7634-4F80-B195-8605CBC95012}">
      <dgm:prSet/>
      <dgm:spPr/>
      <dgm:t>
        <a:bodyPr/>
        <a:lstStyle/>
        <a:p>
          <a:endParaRPr lang="en-US"/>
        </a:p>
      </dgm:t>
    </dgm:pt>
    <dgm:pt modelId="{7B86AFD0-3264-410D-B6BB-F84516D7B550}" type="sibTrans" cxnId="{C1A27DFF-7634-4F80-B195-8605CBC95012}">
      <dgm:prSet/>
      <dgm:spPr/>
      <dgm:t>
        <a:bodyPr/>
        <a:lstStyle/>
        <a:p>
          <a:endParaRPr lang="en-US"/>
        </a:p>
      </dgm:t>
    </dgm:pt>
    <dgm:pt modelId="{0911FBD1-22A3-4634-8685-E5772358B9B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Objective</a:t>
          </a:r>
          <a:r>
            <a:rPr lang="nb-NO" dirty="0"/>
            <a:t>/Research </a:t>
          </a:r>
          <a:r>
            <a:rPr lang="nb-NO" dirty="0" err="1"/>
            <a:t>Question</a:t>
          </a:r>
          <a:endParaRPr lang="en-US" dirty="0"/>
        </a:p>
      </dgm:t>
    </dgm:pt>
    <dgm:pt modelId="{E100479C-7F41-4537-8FE0-5C1C4B61906C}" type="parTrans" cxnId="{574999F6-565F-4125-B2B1-288BB71400AE}">
      <dgm:prSet/>
      <dgm:spPr/>
      <dgm:t>
        <a:bodyPr/>
        <a:lstStyle/>
        <a:p>
          <a:endParaRPr lang="en-US"/>
        </a:p>
      </dgm:t>
    </dgm:pt>
    <dgm:pt modelId="{9D8BAA18-AD2B-4862-81B8-88A49870D4C4}" type="sibTrans" cxnId="{574999F6-565F-4125-B2B1-288BB71400AE}">
      <dgm:prSet/>
      <dgm:spPr/>
      <dgm:t>
        <a:bodyPr/>
        <a:lstStyle/>
        <a:p>
          <a:endParaRPr lang="en-US"/>
        </a:p>
      </dgm:t>
    </dgm:pt>
    <dgm:pt modelId="{8D43DFF2-1217-4574-883A-06B68C44633C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Discussion</a:t>
          </a:r>
          <a:endParaRPr lang="en-US" dirty="0"/>
        </a:p>
      </dgm:t>
    </dgm:pt>
    <dgm:pt modelId="{58C73EBD-876B-4BC4-B67B-3DC3E8597E5A}" type="parTrans" cxnId="{248C9956-0857-4D8D-93DC-C0B0A060AD2B}">
      <dgm:prSet/>
      <dgm:spPr/>
      <dgm:t>
        <a:bodyPr/>
        <a:lstStyle/>
        <a:p>
          <a:endParaRPr lang="en-US"/>
        </a:p>
      </dgm:t>
    </dgm:pt>
    <dgm:pt modelId="{32B8F256-CC3D-4953-9D66-F4736FF69D8A}" type="sibTrans" cxnId="{248C9956-0857-4D8D-93DC-C0B0A060AD2B}">
      <dgm:prSet/>
      <dgm:spPr/>
      <dgm:t>
        <a:bodyPr/>
        <a:lstStyle/>
        <a:p>
          <a:endParaRPr lang="en-US"/>
        </a:p>
      </dgm:t>
    </dgm:pt>
    <dgm:pt modelId="{357513C3-42DA-4915-BBB8-5C55FBAF4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D8889187-A4D2-497C-9C22-0E534DF3FCE7}" type="parTrans" cxnId="{93ADFD65-424B-4BC6-9D21-1B08F3F87764}">
      <dgm:prSet/>
      <dgm:spPr/>
      <dgm:t>
        <a:bodyPr/>
        <a:lstStyle/>
        <a:p>
          <a:endParaRPr lang="nb-NO"/>
        </a:p>
      </dgm:t>
    </dgm:pt>
    <dgm:pt modelId="{B46AE3F1-3633-4E2D-9E25-74B6855F3CD0}" type="sibTrans" cxnId="{93ADFD65-424B-4BC6-9D21-1B08F3F87764}">
      <dgm:prSet/>
      <dgm:spPr/>
      <dgm:t>
        <a:bodyPr/>
        <a:lstStyle/>
        <a:p>
          <a:endParaRPr lang="nb-NO"/>
        </a:p>
      </dgm:t>
    </dgm:pt>
    <dgm:pt modelId="{F89967C8-D3F9-4E6C-AB9D-61545A9BD290}" type="pres">
      <dgm:prSet presAssocID="{E5F6F165-AE76-426D-8498-795BF60D1D20}" presName="root" presStyleCnt="0">
        <dgm:presLayoutVars>
          <dgm:dir/>
          <dgm:resizeHandles val="exact"/>
        </dgm:presLayoutVars>
      </dgm:prSet>
      <dgm:spPr/>
    </dgm:pt>
    <dgm:pt modelId="{10767BAF-1C0E-4D1C-80E0-E43C1A9F103F}" type="pres">
      <dgm:prSet presAssocID="{E5CBDFFF-FBDC-417A-93C7-3281CEF39DDB}" presName="compNode" presStyleCnt="0"/>
      <dgm:spPr/>
    </dgm:pt>
    <dgm:pt modelId="{B26A5A3D-62B7-4B84-8AD9-C20878439579}" type="pres">
      <dgm:prSet presAssocID="{E5CBDFFF-FBDC-417A-93C7-3281CEF39DD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C13A5E-3C97-4E59-9770-8AE127B2E11B}" type="pres">
      <dgm:prSet presAssocID="{E5CBDFFF-FBDC-417A-93C7-3281CEF39DDB}" presName="spaceRect" presStyleCnt="0"/>
      <dgm:spPr/>
    </dgm:pt>
    <dgm:pt modelId="{049976DA-8D51-42AA-B985-9246AB658999}" type="pres">
      <dgm:prSet presAssocID="{E5CBDFFF-FBDC-417A-93C7-3281CEF39DDB}" presName="textRect" presStyleLbl="revTx" presStyleIdx="0" presStyleCnt="5">
        <dgm:presLayoutVars>
          <dgm:chMax val="1"/>
          <dgm:chPref val="1"/>
        </dgm:presLayoutVars>
      </dgm:prSet>
      <dgm:spPr/>
    </dgm:pt>
    <dgm:pt modelId="{AAC7F7FD-E3ED-4B6C-A87B-7719301F8D6A}" type="pres">
      <dgm:prSet presAssocID="{D567DABB-486A-4DE0-972F-57AD1FAC8F63}" presName="sibTrans" presStyleCnt="0"/>
      <dgm:spPr/>
    </dgm:pt>
    <dgm:pt modelId="{19336658-4424-4BAC-8352-99A14F867FC4}" type="pres">
      <dgm:prSet presAssocID="{AF7FE4EE-BBB3-4FBD-8BEA-534982F66B63}" presName="compNode" presStyleCnt="0"/>
      <dgm:spPr/>
    </dgm:pt>
    <dgm:pt modelId="{99466E5A-0076-4954-B5C2-E26B34DEA3BA}" type="pres">
      <dgm:prSet presAssocID="{AF7FE4EE-BBB3-4FBD-8BEA-534982F66B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DF89015-89F8-4C70-9AB3-C31E7CA7D531}" type="pres">
      <dgm:prSet presAssocID="{AF7FE4EE-BBB3-4FBD-8BEA-534982F66B63}" presName="spaceRect" presStyleCnt="0"/>
      <dgm:spPr/>
    </dgm:pt>
    <dgm:pt modelId="{C74E337E-415D-4C54-B29A-391651E064B0}" type="pres">
      <dgm:prSet presAssocID="{AF7FE4EE-BBB3-4FBD-8BEA-534982F66B63}" presName="textRect" presStyleLbl="revTx" presStyleIdx="1" presStyleCnt="5">
        <dgm:presLayoutVars>
          <dgm:chMax val="1"/>
          <dgm:chPref val="1"/>
        </dgm:presLayoutVars>
      </dgm:prSet>
      <dgm:spPr/>
    </dgm:pt>
    <dgm:pt modelId="{5C0563C5-719B-424E-9A80-9CF3A621AB92}" type="pres">
      <dgm:prSet presAssocID="{7B86AFD0-3264-410D-B6BB-F84516D7B550}" presName="sibTrans" presStyleCnt="0"/>
      <dgm:spPr/>
    </dgm:pt>
    <dgm:pt modelId="{959BBAD4-48ED-4FDF-A593-F4517970E9F9}" type="pres">
      <dgm:prSet presAssocID="{0911FBD1-22A3-4634-8685-E5772358B9BE}" presName="compNode" presStyleCnt="0"/>
      <dgm:spPr/>
    </dgm:pt>
    <dgm:pt modelId="{9666C656-6E4D-49C5-A05C-C55141443ABD}" type="pres">
      <dgm:prSet presAssocID="{0911FBD1-22A3-4634-8685-E5772358B9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4A618C-6EAC-4B3C-8BE0-6D2BA6B26F05}" type="pres">
      <dgm:prSet presAssocID="{0911FBD1-22A3-4634-8685-E5772358B9BE}" presName="spaceRect" presStyleCnt="0"/>
      <dgm:spPr/>
    </dgm:pt>
    <dgm:pt modelId="{4D52FE7D-2227-4951-8377-C11DD8AF057E}" type="pres">
      <dgm:prSet presAssocID="{0911FBD1-22A3-4634-8685-E5772358B9BE}" presName="textRect" presStyleLbl="revTx" presStyleIdx="2" presStyleCnt="5">
        <dgm:presLayoutVars>
          <dgm:chMax val="1"/>
          <dgm:chPref val="1"/>
        </dgm:presLayoutVars>
      </dgm:prSet>
      <dgm:spPr/>
    </dgm:pt>
    <dgm:pt modelId="{9DA6D659-EA48-4C02-9515-FE5565F486A0}" type="pres">
      <dgm:prSet presAssocID="{9D8BAA18-AD2B-4862-81B8-88A49870D4C4}" presName="sibTrans" presStyleCnt="0"/>
      <dgm:spPr/>
    </dgm:pt>
    <dgm:pt modelId="{9528C606-94E3-4642-A254-AA56B75C4AA3}" type="pres">
      <dgm:prSet presAssocID="{357513C3-42DA-4915-BBB8-5C55FBAF49A4}" presName="compNode" presStyleCnt="0"/>
      <dgm:spPr/>
    </dgm:pt>
    <dgm:pt modelId="{831A625D-21E3-42BB-9722-48FD1EECD3A2}" type="pres">
      <dgm:prSet presAssocID="{357513C3-42DA-4915-BBB8-5C55FBAF49A4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7ADD9E6-5599-47E0-8F96-646B5B012648}" type="pres">
      <dgm:prSet presAssocID="{357513C3-42DA-4915-BBB8-5C55FBAF49A4}" presName="spaceRect" presStyleCnt="0"/>
      <dgm:spPr/>
    </dgm:pt>
    <dgm:pt modelId="{2ED3C985-CDF0-4BA6-B095-A0448BC88F08}" type="pres">
      <dgm:prSet presAssocID="{357513C3-42DA-4915-BBB8-5C55FBAF49A4}" presName="textRect" presStyleLbl="revTx" presStyleIdx="3" presStyleCnt="5">
        <dgm:presLayoutVars>
          <dgm:chMax val="1"/>
          <dgm:chPref val="1"/>
        </dgm:presLayoutVars>
      </dgm:prSet>
      <dgm:spPr/>
    </dgm:pt>
    <dgm:pt modelId="{F634519A-DFB8-4FCF-8F13-55BC48D495C0}" type="pres">
      <dgm:prSet presAssocID="{B46AE3F1-3633-4E2D-9E25-74B6855F3CD0}" presName="sibTrans" presStyleCnt="0"/>
      <dgm:spPr/>
    </dgm:pt>
    <dgm:pt modelId="{C5966A45-F6E5-4AFC-A16E-64155DB77AAA}" type="pres">
      <dgm:prSet presAssocID="{8D43DFF2-1217-4574-883A-06B68C44633C}" presName="compNode" presStyleCnt="0"/>
      <dgm:spPr/>
    </dgm:pt>
    <dgm:pt modelId="{18323C8E-796F-4BBF-BE28-2D81C7CEB9F0}" type="pres">
      <dgm:prSet presAssocID="{8D43DFF2-1217-4574-883A-06B68C44633C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54269D5-A07D-48F5-B95C-FAA63EE3C96F}" type="pres">
      <dgm:prSet presAssocID="{8D43DFF2-1217-4574-883A-06B68C44633C}" presName="spaceRect" presStyleCnt="0"/>
      <dgm:spPr/>
    </dgm:pt>
    <dgm:pt modelId="{6300A19E-B9D1-4B9A-AFDB-F9C6A31F3DD6}" type="pres">
      <dgm:prSet presAssocID="{8D43DFF2-1217-4574-883A-06B68C44633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320A14-2B63-478D-945D-1ED8FB68B95A}" type="presOf" srcId="{AF7FE4EE-BBB3-4FBD-8BEA-534982F66B63}" destId="{C74E337E-415D-4C54-B29A-391651E064B0}" srcOrd="0" destOrd="0" presId="urn:microsoft.com/office/officeart/2018/2/layout/IconLabelList"/>
    <dgm:cxn modelId="{B83D8218-AFF0-46B1-AFB6-1ECFD4A8A8AC}" type="presOf" srcId="{E5F6F165-AE76-426D-8498-795BF60D1D20}" destId="{F89967C8-D3F9-4E6C-AB9D-61545A9BD290}" srcOrd="0" destOrd="0" presId="urn:microsoft.com/office/officeart/2018/2/layout/IconLabelList"/>
    <dgm:cxn modelId="{75B8731B-1413-4C6C-89BA-65C405EC2D34}" type="presOf" srcId="{E5CBDFFF-FBDC-417A-93C7-3281CEF39DDB}" destId="{049976DA-8D51-42AA-B985-9246AB658999}" srcOrd="0" destOrd="0" presId="urn:microsoft.com/office/officeart/2018/2/layout/IconLabelList"/>
    <dgm:cxn modelId="{93ADFD65-424B-4BC6-9D21-1B08F3F87764}" srcId="{E5F6F165-AE76-426D-8498-795BF60D1D20}" destId="{357513C3-42DA-4915-BBB8-5C55FBAF49A4}" srcOrd="3" destOrd="0" parTransId="{D8889187-A4D2-497C-9C22-0E534DF3FCE7}" sibTransId="{B46AE3F1-3633-4E2D-9E25-74B6855F3CD0}"/>
    <dgm:cxn modelId="{248C9956-0857-4D8D-93DC-C0B0A060AD2B}" srcId="{E5F6F165-AE76-426D-8498-795BF60D1D20}" destId="{8D43DFF2-1217-4574-883A-06B68C44633C}" srcOrd="4" destOrd="0" parTransId="{58C73EBD-876B-4BC4-B67B-3DC3E8597E5A}" sibTransId="{32B8F256-CC3D-4953-9D66-F4736FF69D8A}"/>
    <dgm:cxn modelId="{F5A3EE9D-98EC-4256-B8CB-9E61BBB2E3EF}" type="presOf" srcId="{357513C3-42DA-4915-BBB8-5C55FBAF49A4}" destId="{2ED3C985-CDF0-4BA6-B095-A0448BC88F08}" srcOrd="0" destOrd="0" presId="urn:microsoft.com/office/officeart/2018/2/layout/IconLabelList"/>
    <dgm:cxn modelId="{2CB227AF-D74C-47AD-965B-090433FE2DB3}" type="presOf" srcId="{0911FBD1-22A3-4634-8685-E5772358B9BE}" destId="{4D52FE7D-2227-4951-8377-C11DD8AF057E}" srcOrd="0" destOrd="0" presId="urn:microsoft.com/office/officeart/2018/2/layout/IconLabelList"/>
    <dgm:cxn modelId="{46CA1FC9-C85B-4CB3-B147-5741F32AB5AB}" srcId="{E5F6F165-AE76-426D-8498-795BF60D1D20}" destId="{E5CBDFFF-FBDC-417A-93C7-3281CEF39DDB}" srcOrd="0" destOrd="0" parTransId="{833B53DD-4893-4471-A5EC-6E931299F6D8}" sibTransId="{D567DABB-486A-4DE0-972F-57AD1FAC8F63}"/>
    <dgm:cxn modelId="{162296CF-19C3-4A70-90B5-598168CA3547}" type="presOf" srcId="{8D43DFF2-1217-4574-883A-06B68C44633C}" destId="{6300A19E-B9D1-4B9A-AFDB-F9C6A31F3DD6}" srcOrd="0" destOrd="0" presId="urn:microsoft.com/office/officeart/2018/2/layout/IconLabelList"/>
    <dgm:cxn modelId="{574999F6-565F-4125-B2B1-288BB71400AE}" srcId="{E5F6F165-AE76-426D-8498-795BF60D1D20}" destId="{0911FBD1-22A3-4634-8685-E5772358B9BE}" srcOrd="2" destOrd="0" parTransId="{E100479C-7F41-4537-8FE0-5C1C4B61906C}" sibTransId="{9D8BAA18-AD2B-4862-81B8-88A49870D4C4}"/>
    <dgm:cxn modelId="{C1A27DFF-7634-4F80-B195-8605CBC95012}" srcId="{E5F6F165-AE76-426D-8498-795BF60D1D20}" destId="{AF7FE4EE-BBB3-4FBD-8BEA-534982F66B63}" srcOrd="1" destOrd="0" parTransId="{AF9A2F8E-6B46-422E-9038-2E3262BD5781}" sibTransId="{7B86AFD0-3264-410D-B6BB-F84516D7B550}"/>
    <dgm:cxn modelId="{6F29EE31-4E33-4F79-8A69-775F8A11D251}" type="presParOf" srcId="{F89967C8-D3F9-4E6C-AB9D-61545A9BD290}" destId="{10767BAF-1C0E-4D1C-80E0-E43C1A9F103F}" srcOrd="0" destOrd="0" presId="urn:microsoft.com/office/officeart/2018/2/layout/IconLabelList"/>
    <dgm:cxn modelId="{67C3CFB0-D077-4CB3-B651-56842FDACE1A}" type="presParOf" srcId="{10767BAF-1C0E-4D1C-80E0-E43C1A9F103F}" destId="{B26A5A3D-62B7-4B84-8AD9-C20878439579}" srcOrd="0" destOrd="0" presId="urn:microsoft.com/office/officeart/2018/2/layout/IconLabelList"/>
    <dgm:cxn modelId="{87B73638-A207-4B81-95F9-1B661CCDB17E}" type="presParOf" srcId="{10767BAF-1C0E-4D1C-80E0-E43C1A9F103F}" destId="{F6C13A5E-3C97-4E59-9770-8AE127B2E11B}" srcOrd="1" destOrd="0" presId="urn:microsoft.com/office/officeart/2018/2/layout/IconLabelList"/>
    <dgm:cxn modelId="{3295A988-66CC-4BCD-BDCE-61A093FD1B90}" type="presParOf" srcId="{10767BAF-1C0E-4D1C-80E0-E43C1A9F103F}" destId="{049976DA-8D51-42AA-B985-9246AB658999}" srcOrd="2" destOrd="0" presId="urn:microsoft.com/office/officeart/2018/2/layout/IconLabelList"/>
    <dgm:cxn modelId="{C709C6C6-BA36-4398-BA3E-FDAF796BDC99}" type="presParOf" srcId="{F89967C8-D3F9-4E6C-AB9D-61545A9BD290}" destId="{AAC7F7FD-E3ED-4B6C-A87B-7719301F8D6A}" srcOrd="1" destOrd="0" presId="urn:microsoft.com/office/officeart/2018/2/layout/IconLabelList"/>
    <dgm:cxn modelId="{A1E88268-AEAF-4440-A0A7-CD06019AD1C1}" type="presParOf" srcId="{F89967C8-D3F9-4E6C-AB9D-61545A9BD290}" destId="{19336658-4424-4BAC-8352-99A14F867FC4}" srcOrd="2" destOrd="0" presId="urn:microsoft.com/office/officeart/2018/2/layout/IconLabelList"/>
    <dgm:cxn modelId="{544A5C18-08F3-496B-822D-9E08DE181612}" type="presParOf" srcId="{19336658-4424-4BAC-8352-99A14F867FC4}" destId="{99466E5A-0076-4954-B5C2-E26B34DEA3BA}" srcOrd="0" destOrd="0" presId="urn:microsoft.com/office/officeart/2018/2/layout/IconLabelList"/>
    <dgm:cxn modelId="{8ABBA432-BF60-48EA-87C1-C87869F8AB34}" type="presParOf" srcId="{19336658-4424-4BAC-8352-99A14F867FC4}" destId="{4DF89015-89F8-4C70-9AB3-C31E7CA7D531}" srcOrd="1" destOrd="0" presId="urn:microsoft.com/office/officeart/2018/2/layout/IconLabelList"/>
    <dgm:cxn modelId="{13D98F17-E1D5-45AF-A831-0ECD1E92092B}" type="presParOf" srcId="{19336658-4424-4BAC-8352-99A14F867FC4}" destId="{C74E337E-415D-4C54-B29A-391651E064B0}" srcOrd="2" destOrd="0" presId="urn:microsoft.com/office/officeart/2018/2/layout/IconLabelList"/>
    <dgm:cxn modelId="{DEA39F51-AB1D-4AEC-8FBD-B48A7C3715EA}" type="presParOf" srcId="{F89967C8-D3F9-4E6C-AB9D-61545A9BD290}" destId="{5C0563C5-719B-424E-9A80-9CF3A621AB92}" srcOrd="3" destOrd="0" presId="urn:microsoft.com/office/officeart/2018/2/layout/IconLabelList"/>
    <dgm:cxn modelId="{E43788D7-B14A-40D9-96DB-4BE17F0325A3}" type="presParOf" srcId="{F89967C8-D3F9-4E6C-AB9D-61545A9BD290}" destId="{959BBAD4-48ED-4FDF-A593-F4517970E9F9}" srcOrd="4" destOrd="0" presId="urn:microsoft.com/office/officeart/2018/2/layout/IconLabelList"/>
    <dgm:cxn modelId="{BE38AD22-742F-485F-AB67-5BD0A6D68989}" type="presParOf" srcId="{959BBAD4-48ED-4FDF-A593-F4517970E9F9}" destId="{9666C656-6E4D-49C5-A05C-C55141443ABD}" srcOrd="0" destOrd="0" presId="urn:microsoft.com/office/officeart/2018/2/layout/IconLabelList"/>
    <dgm:cxn modelId="{A39C3772-A4AC-4C13-85A8-4D97E9CE7DE2}" type="presParOf" srcId="{959BBAD4-48ED-4FDF-A593-F4517970E9F9}" destId="{7A4A618C-6EAC-4B3C-8BE0-6D2BA6B26F05}" srcOrd="1" destOrd="0" presId="urn:microsoft.com/office/officeart/2018/2/layout/IconLabelList"/>
    <dgm:cxn modelId="{02DC544B-56BE-47F0-8D97-5803092A128E}" type="presParOf" srcId="{959BBAD4-48ED-4FDF-A593-F4517970E9F9}" destId="{4D52FE7D-2227-4951-8377-C11DD8AF057E}" srcOrd="2" destOrd="0" presId="urn:microsoft.com/office/officeart/2018/2/layout/IconLabelList"/>
    <dgm:cxn modelId="{8F38B278-2CD1-40A5-B5E1-5C92926AED58}" type="presParOf" srcId="{F89967C8-D3F9-4E6C-AB9D-61545A9BD290}" destId="{9DA6D659-EA48-4C02-9515-FE5565F486A0}" srcOrd="5" destOrd="0" presId="urn:microsoft.com/office/officeart/2018/2/layout/IconLabelList"/>
    <dgm:cxn modelId="{7DE87F97-C714-450A-861A-16D0F470C548}" type="presParOf" srcId="{F89967C8-D3F9-4E6C-AB9D-61545A9BD290}" destId="{9528C606-94E3-4642-A254-AA56B75C4AA3}" srcOrd="6" destOrd="0" presId="urn:microsoft.com/office/officeart/2018/2/layout/IconLabelList"/>
    <dgm:cxn modelId="{82B492FC-50DA-4BC7-AE0C-221A918EE6A9}" type="presParOf" srcId="{9528C606-94E3-4642-A254-AA56B75C4AA3}" destId="{831A625D-21E3-42BB-9722-48FD1EECD3A2}" srcOrd="0" destOrd="0" presId="urn:microsoft.com/office/officeart/2018/2/layout/IconLabelList"/>
    <dgm:cxn modelId="{9881EECA-1612-40AB-8F7E-C91346F98CE4}" type="presParOf" srcId="{9528C606-94E3-4642-A254-AA56B75C4AA3}" destId="{77ADD9E6-5599-47E0-8F96-646B5B012648}" srcOrd="1" destOrd="0" presId="urn:microsoft.com/office/officeart/2018/2/layout/IconLabelList"/>
    <dgm:cxn modelId="{28CEC080-A913-42EA-BF7D-B4550E12F001}" type="presParOf" srcId="{9528C606-94E3-4642-A254-AA56B75C4AA3}" destId="{2ED3C985-CDF0-4BA6-B095-A0448BC88F08}" srcOrd="2" destOrd="0" presId="urn:microsoft.com/office/officeart/2018/2/layout/IconLabelList"/>
    <dgm:cxn modelId="{EFB84AEA-3001-4BAB-81F0-9ADDFD1FA2F1}" type="presParOf" srcId="{F89967C8-D3F9-4E6C-AB9D-61545A9BD290}" destId="{F634519A-DFB8-4FCF-8F13-55BC48D495C0}" srcOrd="7" destOrd="0" presId="urn:microsoft.com/office/officeart/2018/2/layout/IconLabelList"/>
    <dgm:cxn modelId="{9C5772D1-B7A4-427B-A9FA-26A22F958A5D}" type="presParOf" srcId="{F89967C8-D3F9-4E6C-AB9D-61545A9BD290}" destId="{C5966A45-F6E5-4AFC-A16E-64155DB77AAA}" srcOrd="8" destOrd="0" presId="urn:microsoft.com/office/officeart/2018/2/layout/IconLabelList"/>
    <dgm:cxn modelId="{51E599DA-07CA-4A76-AA86-71065D247532}" type="presParOf" srcId="{C5966A45-F6E5-4AFC-A16E-64155DB77AAA}" destId="{18323C8E-796F-4BBF-BE28-2D81C7CEB9F0}" srcOrd="0" destOrd="0" presId="urn:microsoft.com/office/officeart/2018/2/layout/IconLabelList"/>
    <dgm:cxn modelId="{3E13C7AB-A1C4-4075-AEB2-4813283D732D}" type="presParOf" srcId="{C5966A45-F6E5-4AFC-A16E-64155DB77AAA}" destId="{C54269D5-A07D-48F5-B95C-FAA63EE3C96F}" srcOrd="1" destOrd="0" presId="urn:microsoft.com/office/officeart/2018/2/layout/IconLabelList"/>
    <dgm:cxn modelId="{76DCCE7A-47E0-4055-8FD4-DE667E30B146}" type="presParOf" srcId="{C5966A45-F6E5-4AFC-A16E-64155DB77AAA}" destId="{6300A19E-B9D1-4B9A-AFDB-F9C6A31F3D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16ED0-3DD5-402B-BF94-B9AD6160A0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43E443-F21D-4679-A69E-8B15D8BEA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All of the methods obtained a high recall and accuracy but low precision and F1-score.</a:t>
          </a:r>
          <a:endParaRPr lang="en-US" dirty="0"/>
        </a:p>
      </dgm:t>
    </dgm:pt>
    <dgm:pt modelId="{22DAC098-4C88-4027-9190-154F2CA6D204}" type="parTrans" cxnId="{D92FF1CF-C8B3-4E52-812F-42F39C767A47}">
      <dgm:prSet/>
      <dgm:spPr/>
      <dgm:t>
        <a:bodyPr/>
        <a:lstStyle/>
        <a:p>
          <a:endParaRPr lang="en-US"/>
        </a:p>
      </dgm:t>
    </dgm:pt>
    <dgm:pt modelId="{34B904A6-C390-441A-8D6A-2974727F82A1}" type="sibTrans" cxnId="{D92FF1CF-C8B3-4E52-812F-42F39C767A47}">
      <dgm:prSet/>
      <dgm:spPr/>
      <dgm:t>
        <a:bodyPr/>
        <a:lstStyle/>
        <a:p>
          <a:endParaRPr lang="en-US"/>
        </a:p>
      </dgm:t>
    </dgm:pt>
    <dgm:pt modelId="{E5341A3C-6376-4379-9712-DD395702B5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This high recall means that the method from this work can be a good tool to narrow down the data for further manual </a:t>
          </a:r>
          <a:r>
            <a:rPr lang="nb-NO" b="0" i="0" baseline="0" dirty="0" err="1"/>
            <a:t>investigation</a:t>
          </a:r>
          <a:r>
            <a:rPr lang="nb-NO" b="0" i="0" baseline="0" dirty="0"/>
            <a:t>.</a:t>
          </a:r>
          <a:endParaRPr lang="en-US" dirty="0"/>
        </a:p>
      </dgm:t>
    </dgm:pt>
    <dgm:pt modelId="{9FCB5E23-B572-4FF2-B305-11C2773FF905}" type="parTrans" cxnId="{4BFD777D-1795-4A31-A14C-EA856D8D5125}">
      <dgm:prSet/>
      <dgm:spPr/>
      <dgm:t>
        <a:bodyPr/>
        <a:lstStyle/>
        <a:p>
          <a:endParaRPr lang="en-US"/>
        </a:p>
      </dgm:t>
    </dgm:pt>
    <dgm:pt modelId="{9EEECA93-CEC3-4527-995F-9B0F03E0BDCB}" type="sibTrans" cxnId="{4BFD777D-1795-4A31-A14C-EA856D8D5125}">
      <dgm:prSet/>
      <dgm:spPr/>
      <dgm:t>
        <a:bodyPr/>
        <a:lstStyle/>
        <a:p>
          <a:endParaRPr lang="en-US"/>
        </a:p>
      </dgm:t>
    </dgm:pt>
    <dgm:pt modelId="{57F994DB-9DF9-488B-A262-F58A448ABA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baseline="0" dirty="0">
              <a:latin typeface="NimbusRomNo9L-Regu"/>
            </a:rPr>
            <a:t>Soft Classification approach performed better than  the Hard Classification approach because it provides some tolerances as roles in different activities can be very similar.</a:t>
          </a:r>
          <a:endParaRPr lang="en-US" dirty="0"/>
        </a:p>
      </dgm:t>
    </dgm:pt>
    <dgm:pt modelId="{34AE8673-89B4-48AD-83EA-FF2DEBF06121}" type="parTrans" cxnId="{D2E8E8ED-883E-4F95-B548-2BBAF1C5EB9F}">
      <dgm:prSet/>
      <dgm:spPr/>
      <dgm:t>
        <a:bodyPr/>
        <a:lstStyle/>
        <a:p>
          <a:endParaRPr lang="nb-NO"/>
        </a:p>
      </dgm:t>
    </dgm:pt>
    <dgm:pt modelId="{C2AE6467-CCF9-4DA4-B9EB-2ECAB45BCF45}" type="sibTrans" cxnId="{D2E8E8ED-883E-4F95-B548-2BBAF1C5EB9F}">
      <dgm:prSet/>
      <dgm:spPr/>
      <dgm:t>
        <a:bodyPr/>
        <a:lstStyle/>
        <a:p>
          <a:endParaRPr lang="nb-NO"/>
        </a:p>
      </dgm:t>
    </dgm:pt>
    <dgm:pt modelId="{8B37C359-0946-4DA5-9844-31E727755166}" type="pres">
      <dgm:prSet presAssocID="{F2A16ED0-3DD5-402B-BF94-B9AD6160A0E9}" presName="root" presStyleCnt="0">
        <dgm:presLayoutVars>
          <dgm:dir/>
          <dgm:resizeHandles val="exact"/>
        </dgm:presLayoutVars>
      </dgm:prSet>
      <dgm:spPr/>
    </dgm:pt>
    <dgm:pt modelId="{9F151E0E-8093-4D40-BAA8-653F240D157A}" type="pres">
      <dgm:prSet presAssocID="{4043E443-F21D-4679-A69E-8B15D8BEAA7C}" presName="compNode" presStyleCnt="0"/>
      <dgm:spPr/>
    </dgm:pt>
    <dgm:pt modelId="{71F3ABAA-B93F-4D58-AC81-5EAEC0A6C873}" type="pres">
      <dgm:prSet presAssocID="{4043E443-F21D-4679-A69E-8B15D8BEAA7C}" presName="bgRect" presStyleLbl="bgShp" presStyleIdx="0" presStyleCnt="3"/>
      <dgm:spPr/>
    </dgm:pt>
    <dgm:pt modelId="{E9DE68B2-3B2B-4A10-94F5-61F372A1750F}" type="pres">
      <dgm:prSet presAssocID="{4043E443-F21D-4679-A69E-8B15D8BEAA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4431E81-D9D6-4198-BEEF-7E2C803457F6}" type="pres">
      <dgm:prSet presAssocID="{4043E443-F21D-4679-A69E-8B15D8BEAA7C}" presName="spaceRect" presStyleCnt="0"/>
      <dgm:spPr/>
    </dgm:pt>
    <dgm:pt modelId="{2F763142-3D36-449A-BE51-FA4EBABF6AFB}" type="pres">
      <dgm:prSet presAssocID="{4043E443-F21D-4679-A69E-8B15D8BEAA7C}" presName="parTx" presStyleLbl="revTx" presStyleIdx="0" presStyleCnt="3">
        <dgm:presLayoutVars>
          <dgm:chMax val="0"/>
          <dgm:chPref val="0"/>
        </dgm:presLayoutVars>
      </dgm:prSet>
      <dgm:spPr/>
    </dgm:pt>
    <dgm:pt modelId="{A248A068-A301-4DC3-957A-A7C041CB1279}" type="pres">
      <dgm:prSet presAssocID="{34B904A6-C390-441A-8D6A-2974727F82A1}" presName="sibTrans" presStyleCnt="0"/>
      <dgm:spPr/>
    </dgm:pt>
    <dgm:pt modelId="{DC311AB2-A040-4091-AC4F-FFF7390E7CD6}" type="pres">
      <dgm:prSet presAssocID="{E5341A3C-6376-4379-9712-DD395702B55E}" presName="compNode" presStyleCnt="0"/>
      <dgm:spPr/>
    </dgm:pt>
    <dgm:pt modelId="{3E298916-3F6E-4208-8075-A455137F7B44}" type="pres">
      <dgm:prSet presAssocID="{E5341A3C-6376-4379-9712-DD395702B55E}" presName="bgRect" presStyleLbl="bgShp" presStyleIdx="1" presStyleCnt="3"/>
      <dgm:spPr/>
    </dgm:pt>
    <dgm:pt modelId="{FDF5E4F8-9556-4414-BA92-3649D1996976}" type="pres">
      <dgm:prSet presAssocID="{E5341A3C-6376-4379-9712-DD395702B5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668C028-11C9-4625-8260-DAF4169BED3D}" type="pres">
      <dgm:prSet presAssocID="{E5341A3C-6376-4379-9712-DD395702B55E}" presName="spaceRect" presStyleCnt="0"/>
      <dgm:spPr/>
    </dgm:pt>
    <dgm:pt modelId="{C85A51E1-7FB4-47D6-9FF3-A9629299EC74}" type="pres">
      <dgm:prSet presAssocID="{E5341A3C-6376-4379-9712-DD395702B55E}" presName="parTx" presStyleLbl="revTx" presStyleIdx="1" presStyleCnt="3">
        <dgm:presLayoutVars>
          <dgm:chMax val="0"/>
          <dgm:chPref val="0"/>
        </dgm:presLayoutVars>
      </dgm:prSet>
      <dgm:spPr/>
    </dgm:pt>
    <dgm:pt modelId="{D4B3F837-4D41-4AAF-B351-073201CD7211}" type="pres">
      <dgm:prSet presAssocID="{9EEECA93-CEC3-4527-995F-9B0F03E0BDCB}" presName="sibTrans" presStyleCnt="0"/>
      <dgm:spPr/>
    </dgm:pt>
    <dgm:pt modelId="{1889A812-D809-434E-A7A4-2486FCB20C86}" type="pres">
      <dgm:prSet presAssocID="{57F994DB-9DF9-488B-A262-F58A448ABA8D}" presName="compNode" presStyleCnt="0"/>
      <dgm:spPr/>
    </dgm:pt>
    <dgm:pt modelId="{5BF88159-4D80-464C-9871-8429324B48F9}" type="pres">
      <dgm:prSet presAssocID="{57F994DB-9DF9-488B-A262-F58A448ABA8D}" presName="bgRect" presStyleLbl="bgShp" presStyleIdx="2" presStyleCnt="3"/>
      <dgm:spPr/>
    </dgm:pt>
    <dgm:pt modelId="{F16F2E98-48A3-40C7-BAAF-8CEEAE357E36}" type="pres">
      <dgm:prSet presAssocID="{57F994DB-9DF9-488B-A262-F58A448ABA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AB21ADF-F1DA-4F77-AA4F-7524A96D54DD}" type="pres">
      <dgm:prSet presAssocID="{57F994DB-9DF9-488B-A262-F58A448ABA8D}" presName="spaceRect" presStyleCnt="0"/>
      <dgm:spPr/>
    </dgm:pt>
    <dgm:pt modelId="{526C771D-7027-4EC4-9A33-F94854C8EC57}" type="pres">
      <dgm:prSet presAssocID="{57F994DB-9DF9-488B-A262-F58A448ABA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BFD777D-1795-4A31-A14C-EA856D8D5125}" srcId="{F2A16ED0-3DD5-402B-BF94-B9AD6160A0E9}" destId="{E5341A3C-6376-4379-9712-DD395702B55E}" srcOrd="1" destOrd="0" parTransId="{9FCB5E23-B572-4FF2-B305-11C2773FF905}" sibTransId="{9EEECA93-CEC3-4527-995F-9B0F03E0BDCB}"/>
    <dgm:cxn modelId="{B0196BBC-96D5-4094-A5F7-C876CE8D41A8}" type="presOf" srcId="{E5341A3C-6376-4379-9712-DD395702B55E}" destId="{C85A51E1-7FB4-47D6-9FF3-A9629299EC74}" srcOrd="0" destOrd="0" presId="urn:microsoft.com/office/officeart/2018/2/layout/IconVerticalSolidList"/>
    <dgm:cxn modelId="{44B142C0-4155-4093-846A-B4CCF94644C8}" type="presOf" srcId="{57F994DB-9DF9-488B-A262-F58A448ABA8D}" destId="{526C771D-7027-4EC4-9A33-F94854C8EC57}" srcOrd="0" destOrd="0" presId="urn:microsoft.com/office/officeart/2018/2/layout/IconVerticalSolidList"/>
    <dgm:cxn modelId="{D92FF1CF-C8B3-4E52-812F-42F39C767A47}" srcId="{F2A16ED0-3DD5-402B-BF94-B9AD6160A0E9}" destId="{4043E443-F21D-4679-A69E-8B15D8BEAA7C}" srcOrd="0" destOrd="0" parTransId="{22DAC098-4C88-4027-9190-154F2CA6D204}" sibTransId="{34B904A6-C390-441A-8D6A-2974727F82A1}"/>
    <dgm:cxn modelId="{ECA767D8-D815-4EE4-BA26-924F22A428A3}" type="presOf" srcId="{4043E443-F21D-4679-A69E-8B15D8BEAA7C}" destId="{2F763142-3D36-449A-BE51-FA4EBABF6AFB}" srcOrd="0" destOrd="0" presId="urn:microsoft.com/office/officeart/2018/2/layout/IconVerticalSolidList"/>
    <dgm:cxn modelId="{90A489ED-FFF8-405A-8D51-CA31C39B6E17}" type="presOf" srcId="{F2A16ED0-3DD5-402B-BF94-B9AD6160A0E9}" destId="{8B37C359-0946-4DA5-9844-31E727755166}" srcOrd="0" destOrd="0" presId="urn:microsoft.com/office/officeart/2018/2/layout/IconVerticalSolidList"/>
    <dgm:cxn modelId="{D2E8E8ED-883E-4F95-B548-2BBAF1C5EB9F}" srcId="{F2A16ED0-3DD5-402B-BF94-B9AD6160A0E9}" destId="{57F994DB-9DF9-488B-A262-F58A448ABA8D}" srcOrd="2" destOrd="0" parTransId="{34AE8673-89B4-48AD-83EA-FF2DEBF06121}" sibTransId="{C2AE6467-CCF9-4DA4-B9EB-2ECAB45BCF45}"/>
    <dgm:cxn modelId="{DA4473F7-38C5-4262-BC31-12B75BEC34D2}" type="presParOf" srcId="{8B37C359-0946-4DA5-9844-31E727755166}" destId="{9F151E0E-8093-4D40-BAA8-653F240D157A}" srcOrd="0" destOrd="0" presId="urn:microsoft.com/office/officeart/2018/2/layout/IconVerticalSolidList"/>
    <dgm:cxn modelId="{6E4A5698-6F2C-4CAC-8CDB-6E4BB6EC5714}" type="presParOf" srcId="{9F151E0E-8093-4D40-BAA8-653F240D157A}" destId="{71F3ABAA-B93F-4D58-AC81-5EAEC0A6C873}" srcOrd="0" destOrd="0" presId="urn:microsoft.com/office/officeart/2018/2/layout/IconVerticalSolidList"/>
    <dgm:cxn modelId="{84DE61B6-CFC7-4BAC-B4AD-E1BA6901041F}" type="presParOf" srcId="{9F151E0E-8093-4D40-BAA8-653F240D157A}" destId="{E9DE68B2-3B2B-4A10-94F5-61F372A1750F}" srcOrd="1" destOrd="0" presId="urn:microsoft.com/office/officeart/2018/2/layout/IconVerticalSolidList"/>
    <dgm:cxn modelId="{F38CF1DB-AC2E-4F2C-A18D-F1DBBD0A0810}" type="presParOf" srcId="{9F151E0E-8093-4D40-BAA8-653F240D157A}" destId="{64431E81-D9D6-4198-BEEF-7E2C803457F6}" srcOrd="2" destOrd="0" presId="urn:microsoft.com/office/officeart/2018/2/layout/IconVerticalSolidList"/>
    <dgm:cxn modelId="{E31598FA-F0FC-48DE-9B13-9166BDF0AC2E}" type="presParOf" srcId="{9F151E0E-8093-4D40-BAA8-653F240D157A}" destId="{2F763142-3D36-449A-BE51-FA4EBABF6AFB}" srcOrd="3" destOrd="0" presId="urn:microsoft.com/office/officeart/2018/2/layout/IconVerticalSolidList"/>
    <dgm:cxn modelId="{397DF0B5-B065-4567-97C0-6E75C31F38D1}" type="presParOf" srcId="{8B37C359-0946-4DA5-9844-31E727755166}" destId="{A248A068-A301-4DC3-957A-A7C041CB1279}" srcOrd="1" destOrd="0" presId="urn:microsoft.com/office/officeart/2018/2/layout/IconVerticalSolidList"/>
    <dgm:cxn modelId="{A476D253-5D08-4F7A-8330-0EE5F6CBF088}" type="presParOf" srcId="{8B37C359-0946-4DA5-9844-31E727755166}" destId="{DC311AB2-A040-4091-AC4F-FFF7390E7CD6}" srcOrd="2" destOrd="0" presId="urn:microsoft.com/office/officeart/2018/2/layout/IconVerticalSolidList"/>
    <dgm:cxn modelId="{FE2FA000-3AB5-4AB6-B1CE-27FC7C4CFE41}" type="presParOf" srcId="{DC311AB2-A040-4091-AC4F-FFF7390E7CD6}" destId="{3E298916-3F6E-4208-8075-A455137F7B44}" srcOrd="0" destOrd="0" presId="urn:microsoft.com/office/officeart/2018/2/layout/IconVerticalSolidList"/>
    <dgm:cxn modelId="{9689BE22-6591-40C4-AD74-57067CE07880}" type="presParOf" srcId="{DC311AB2-A040-4091-AC4F-FFF7390E7CD6}" destId="{FDF5E4F8-9556-4414-BA92-3649D1996976}" srcOrd="1" destOrd="0" presId="urn:microsoft.com/office/officeart/2018/2/layout/IconVerticalSolidList"/>
    <dgm:cxn modelId="{A5264CB7-822E-4B96-A4E1-5C5B88295CED}" type="presParOf" srcId="{DC311AB2-A040-4091-AC4F-FFF7390E7CD6}" destId="{3668C028-11C9-4625-8260-DAF4169BED3D}" srcOrd="2" destOrd="0" presId="urn:microsoft.com/office/officeart/2018/2/layout/IconVerticalSolidList"/>
    <dgm:cxn modelId="{BE2E7819-0E01-4796-B25C-E1734563C3BA}" type="presParOf" srcId="{DC311AB2-A040-4091-AC4F-FFF7390E7CD6}" destId="{C85A51E1-7FB4-47D6-9FF3-A9629299EC74}" srcOrd="3" destOrd="0" presId="urn:microsoft.com/office/officeart/2018/2/layout/IconVerticalSolidList"/>
    <dgm:cxn modelId="{DEF99568-42C8-488A-9CBC-1305D7162CDE}" type="presParOf" srcId="{8B37C359-0946-4DA5-9844-31E727755166}" destId="{D4B3F837-4D41-4AAF-B351-073201CD7211}" srcOrd="3" destOrd="0" presId="urn:microsoft.com/office/officeart/2018/2/layout/IconVerticalSolidList"/>
    <dgm:cxn modelId="{940B987D-F94E-4FA4-B8D7-ACB9BB0AF761}" type="presParOf" srcId="{8B37C359-0946-4DA5-9844-31E727755166}" destId="{1889A812-D809-434E-A7A4-2486FCB20C86}" srcOrd="4" destOrd="0" presId="urn:microsoft.com/office/officeart/2018/2/layout/IconVerticalSolidList"/>
    <dgm:cxn modelId="{6EDE52E7-DB3B-4451-91BB-72334EEA8A84}" type="presParOf" srcId="{1889A812-D809-434E-A7A4-2486FCB20C86}" destId="{5BF88159-4D80-464C-9871-8429324B48F9}" srcOrd="0" destOrd="0" presId="urn:microsoft.com/office/officeart/2018/2/layout/IconVerticalSolidList"/>
    <dgm:cxn modelId="{FCC840FD-9726-40BA-9FC6-F804D818097E}" type="presParOf" srcId="{1889A812-D809-434E-A7A4-2486FCB20C86}" destId="{F16F2E98-48A3-40C7-BAAF-8CEEAE357E36}" srcOrd="1" destOrd="0" presId="urn:microsoft.com/office/officeart/2018/2/layout/IconVerticalSolidList"/>
    <dgm:cxn modelId="{4E9D4D29-E942-4A41-BCF6-483F23B5076C}" type="presParOf" srcId="{1889A812-D809-434E-A7A4-2486FCB20C86}" destId="{AAB21ADF-F1DA-4F77-AA4F-7524A96D54DD}" srcOrd="2" destOrd="0" presId="urn:microsoft.com/office/officeart/2018/2/layout/IconVerticalSolidList"/>
    <dgm:cxn modelId="{66282DFF-B41E-4B69-A2FF-95CB2B1E1AC6}" type="presParOf" srcId="{1889A812-D809-434E-A7A4-2486FCB20C86}" destId="{526C771D-7027-4EC4-9A33-F94854C8EC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A5A3D-62B7-4B84-8AD9-C20878439579}">
      <dsp:nvSpPr>
        <dsp:cNvPr id="0" name=""/>
        <dsp:cNvSpPr/>
      </dsp:nvSpPr>
      <dsp:spPr>
        <a:xfrm>
          <a:off x="358716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6DA-8D51-42AA-B985-9246AB658999}">
      <dsp:nvSpPr>
        <dsp:cNvPr id="0" name=""/>
        <dsp:cNvSpPr/>
      </dsp:nvSpPr>
      <dsp:spPr>
        <a:xfrm>
          <a:off x="1485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Motivation</a:t>
          </a:r>
          <a:endParaRPr lang="en-US" sz="1200" kern="1200" dirty="0"/>
        </a:p>
      </dsp:txBody>
      <dsp:txXfrm>
        <a:off x="1485" y="1831545"/>
        <a:ext cx="1299023" cy="519609"/>
      </dsp:txXfrm>
    </dsp:sp>
    <dsp:sp modelId="{99466E5A-0076-4954-B5C2-E26B34DEA3BA}">
      <dsp:nvSpPr>
        <dsp:cNvPr id="0" name=""/>
        <dsp:cNvSpPr/>
      </dsp:nvSpPr>
      <dsp:spPr>
        <a:xfrm>
          <a:off x="1885069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337E-415D-4C54-B29A-391651E064B0}">
      <dsp:nvSpPr>
        <dsp:cNvPr id="0" name=""/>
        <dsp:cNvSpPr/>
      </dsp:nvSpPr>
      <dsp:spPr>
        <a:xfrm>
          <a:off x="1527837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Background</a:t>
          </a:r>
          <a:endParaRPr lang="en-US" sz="1200" kern="1200" dirty="0"/>
        </a:p>
      </dsp:txBody>
      <dsp:txXfrm>
        <a:off x="1527837" y="1831545"/>
        <a:ext cx="1299023" cy="519609"/>
      </dsp:txXfrm>
    </dsp:sp>
    <dsp:sp modelId="{9666C656-6E4D-49C5-A05C-C55141443ABD}">
      <dsp:nvSpPr>
        <dsp:cNvPr id="0" name=""/>
        <dsp:cNvSpPr/>
      </dsp:nvSpPr>
      <dsp:spPr>
        <a:xfrm>
          <a:off x="3411421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FE7D-2227-4951-8377-C11DD8AF057E}">
      <dsp:nvSpPr>
        <dsp:cNvPr id="0" name=""/>
        <dsp:cNvSpPr/>
      </dsp:nvSpPr>
      <dsp:spPr>
        <a:xfrm>
          <a:off x="3054190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Objective</a:t>
          </a:r>
          <a:r>
            <a:rPr lang="nb-NO" sz="1200" kern="1200" dirty="0"/>
            <a:t>/Research </a:t>
          </a:r>
          <a:r>
            <a:rPr lang="nb-NO" sz="1200" kern="1200" dirty="0" err="1"/>
            <a:t>Question</a:t>
          </a:r>
          <a:endParaRPr lang="en-US" sz="1200" kern="1200" dirty="0"/>
        </a:p>
      </dsp:txBody>
      <dsp:txXfrm>
        <a:off x="3054190" y="1831545"/>
        <a:ext cx="1299023" cy="519609"/>
      </dsp:txXfrm>
    </dsp:sp>
    <dsp:sp modelId="{831A625D-21E3-42BB-9722-48FD1EECD3A2}">
      <dsp:nvSpPr>
        <dsp:cNvPr id="0" name=""/>
        <dsp:cNvSpPr/>
      </dsp:nvSpPr>
      <dsp:spPr>
        <a:xfrm>
          <a:off x="4937774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C985-CDF0-4BA6-B095-A0448BC88F08}">
      <dsp:nvSpPr>
        <dsp:cNvPr id="0" name=""/>
        <dsp:cNvSpPr/>
      </dsp:nvSpPr>
      <dsp:spPr>
        <a:xfrm>
          <a:off x="4580542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Results</a:t>
          </a:r>
        </a:p>
      </dsp:txBody>
      <dsp:txXfrm>
        <a:off x="4580542" y="1831545"/>
        <a:ext cx="1299023" cy="519609"/>
      </dsp:txXfrm>
    </dsp:sp>
    <dsp:sp modelId="{18323C8E-796F-4BBF-BE28-2D81C7CEB9F0}">
      <dsp:nvSpPr>
        <dsp:cNvPr id="0" name=""/>
        <dsp:cNvSpPr/>
      </dsp:nvSpPr>
      <dsp:spPr>
        <a:xfrm>
          <a:off x="6464126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A19E-B9D1-4B9A-AFDB-F9C6A31F3DD6}">
      <dsp:nvSpPr>
        <dsp:cNvPr id="0" name=""/>
        <dsp:cNvSpPr/>
      </dsp:nvSpPr>
      <dsp:spPr>
        <a:xfrm>
          <a:off x="6106895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Discussion</a:t>
          </a:r>
          <a:endParaRPr lang="en-US" sz="1200" kern="1200" dirty="0"/>
        </a:p>
      </dsp:txBody>
      <dsp:txXfrm>
        <a:off x="6106895" y="1831545"/>
        <a:ext cx="1299023" cy="519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3ABAA-B93F-4D58-AC81-5EAEC0A6C873}">
      <dsp:nvSpPr>
        <dsp:cNvPr id="0" name=""/>
        <dsp:cNvSpPr/>
      </dsp:nvSpPr>
      <dsp:spPr>
        <a:xfrm>
          <a:off x="0" y="3682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E68B2-3B2B-4A10-94F5-61F372A1750F}">
      <dsp:nvSpPr>
        <dsp:cNvPr id="0" name=""/>
        <dsp:cNvSpPr/>
      </dsp:nvSpPr>
      <dsp:spPr>
        <a:xfrm>
          <a:off x="381607" y="287522"/>
          <a:ext cx="694510" cy="693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3142-3D36-449A-BE51-FA4EBABF6AFB}">
      <dsp:nvSpPr>
        <dsp:cNvPr id="0" name=""/>
        <dsp:cNvSpPr/>
      </dsp:nvSpPr>
      <dsp:spPr>
        <a:xfrm>
          <a:off x="1457725" y="3682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All of the methods obtained a high recall and accuracy but low precision and F1-score.</a:t>
          </a:r>
          <a:endParaRPr lang="en-US" sz="1400" kern="1200" dirty="0"/>
        </a:p>
      </dsp:txBody>
      <dsp:txXfrm>
        <a:off x="1457725" y="3682"/>
        <a:ext cx="3230783" cy="1262745"/>
      </dsp:txXfrm>
    </dsp:sp>
    <dsp:sp modelId="{3E298916-3F6E-4208-8075-A455137F7B44}">
      <dsp:nvSpPr>
        <dsp:cNvPr id="0" name=""/>
        <dsp:cNvSpPr/>
      </dsp:nvSpPr>
      <dsp:spPr>
        <a:xfrm>
          <a:off x="0" y="1563544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E4F8-9556-4414-BA92-3649D1996976}">
      <dsp:nvSpPr>
        <dsp:cNvPr id="0" name=""/>
        <dsp:cNvSpPr/>
      </dsp:nvSpPr>
      <dsp:spPr>
        <a:xfrm>
          <a:off x="381607" y="1847385"/>
          <a:ext cx="694510" cy="693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A51E1-7FB4-47D6-9FF3-A9629299EC74}">
      <dsp:nvSpPr>
        <dsp:cNvPr id="0" name=""/>
        <dsp:cNvSpPr/>
      </dsp:nvSpPr>
      <dsp:spPr>
        <a:xfrm>
          <a:off x="1457725" y="1563544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This high recall means that the method from this work can be a good tool to narrow down the data for further manual </a:t>
          </a:r>
          <a:r>
            <a:rPr lang="nb-NO" sz="1400" b="0" i="0" kern="1200" baseline="0" dirty="0" err="1"/>
            <a:t>investigation</a:t>
          </a:r>
          <a:r>
            <a:rPr lang="nb-NO" sz="1400" b="0" i="0" kern="1200" baseline="0" dirty="0"/>
            <a:t>.</a:t>
          </a:r>
          <a:endParaRPr lang="en-US" sz="1400" kern="1200" dirty="0"/>
        </a:p>
      </dsp:txBody>
      <dsp:txXfrm>
        <a:off x="1457725" y="1563544"/>
        <a:ext cx="3230783" cy="1262745"/>
      </dsp:txXfrm>
    </dsp:sp>
    <dsp:sp modelId="{5BF88159-4D80-464C-9871-8429324B48F9}">
      <dsp:nvSpPr>
        <dsp:cNvPr id="0" name=""/>
        <dsp:cNvSpPr/>
      </dsp:nvSpPr>
      <dsp:spPr>
        <a:xfrm>
          <a:off x="0" y="3123406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F2E98-48A3-40C7-BAAF-8CEEAE357E36}">
      <dsp:nvSpPr>
        <dsp:cNvPr id="0" name=""/>
        <dsp:cNvSpPr/>
      </dsp:nvSpPr>
      <dsp:spPr>
        <a:xfrm>
          <a:off x="381980" y="3407247"/>
          <a:ext cx="694510" cy="6938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C771D-7027-4EC4-9A33-F94854C8EC57}">
      <dsp:nvSpPr>
        <dsp:cNvPr id="0" name=""/>
        <dsp:cNvSpPr/>
      </dsp:nvSpPr>
      <dsp:spPr>
        <a:xfrm>
          <a:off x="1458471" y="3123406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NimbusRomNo9L-Regu"/>
            </a:rPr>
            <a:t>Soft Classification approach performed better than  the Hard Classification approach because it provides some tolerances as roles in different activities can be very similar.</a:t>
          </a:r>
          <a:endParaRPr lang="en-US" sz="1400" kern="1200" dirty="0"/>
        </a:p>
      </dsp:txBody>
      <dsp:txXfrm>
        <a:off x="1458471" y="3123406"/>
        <a:ext cx="3230783" cy="1262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7642A-752F-466D-B721-FB7E057001AA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630F9-9D85-475E-81CF-39CD4BA7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96144-2CB5-F845-B17A-1B434663A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2613" y="798513"/>
            <a:ext cx="56927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6575"/>
            <a:ext cx="5029200" cy="38512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30195" y="1564315"/>
            <a:ext cx="7772400" cy="201487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Comparative analysis of machine learning methods for analyzing security practice in electronic health </a:t>
            </a:r>
            <a:r>
              <a:rPr lang="nb-NO" sz="1800" b="0" i="0" u="none" strike="noStrike" baseline="0" dirty="0">
                <a:latin typeface="NimbusRomNo9L-Regu"/>
              </a:rPr>
              <a:t>records’ logs.</a:t>
            </a:r>
            <a:endParaRPr lang="en-US" b="1" dirty="0"/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06281F15-A83C-4ABE-8E31-60BEF80B8CE3}"/>
              </a:ext>
            </a:extLst>
          </p:cNvPr>
          <p:cNvSpPr txBox="1">
            <a:spLocks/>
          </p:cNvSpPr>
          <p:nvPr/>
        </p:nvSpPr>
        <p:spPr>
          <a:xfrm>
            <a:off x="645217" y="2332977"/>
            <a:ext cx="7772400" cy="1324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By: </a:t>
            </a:r>
            <a:r>
              <a:rPr lang="en-US" u="sng" dirty="0">
                <a:solidFill>
                  <a:schemeClr val="accent1"/>
                </a:solidFill>
              </a:rPr>
              <a:t>Prosper K. Yeng, Muhammad A. Fauzi, Bian Yang: </a:t>
            </a:r>
            <a:r>
              <a:rPr lang="en-US" u="sng" baseline="30000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</a:rPr>
              <a:t>Norwegian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8657-23E9-43B8-86DB-E67CFDCD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Driven and AI </a:t>
            </a:r>
            <a:r>
              <a:rPr lang="nb-NO" dirty="0" err="1"/>
              <a:t>Approach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052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B82207-2101-4F42-9AD5-FB53E976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 i="0" u="none" strike="noStrike" baseline="0"/>
              <a:t>Security requirement in EHR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2859-55EA-41D0-8919-E81CFE638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" b="2"/>
          <a:stretch/>
        </p:blipFill>
        <p:spPr>
          <a:xfrm>
            <a:off x="1792288" y="459581"/>
            <a:ext cx="5486400" cy="308610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8C0D246-3FF2-4737-93DF-A5653DE9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/>
          <a:p>
            <a:r>
              <a:rPr lang="en-US" dirty="0"/>
              <a:t>Case study: Norway</a:t>
            </a:r>
          </a:p>
        </p:txBody>
      </p:sp>
    </p:spTree>
    <p:extLst>
      <p:ext uri="{BB962C8B-B14F-4D97-AF65-F5344CB8AC3E}">
        <p14:creationId xmlns:p14="http://schemas.microsoft.com/office/powerpoint/2010/main" val="244009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7C72-49C6-49D4-8DD4-7335D6F6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4173920"/>
          </a:xfrm>
        </p:spPr>
        <p:txBody>
          <a:bodyPr/>
          <a:lstStyle/>
          <a:p>
            <a:r>
              <a:rPr lang="nb-NO" dirty="0"/>
              <a:t>Scope Research </a:t>
            </a:r>
            <a:r>
              <a:rPr lang="nb-NO" dirty="0" err="1"/>
              <a:t>Question</a:t>
            </a:r>
            <a:r>
              <a:rPr lang="nb-NO" dirty="0"/>
              <a:t> and </a:t>
            </a:r>
            <a:r>
              <a:rPr lang="nb-NO" dirty="0" err="1"/>
              <a:t>contribution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311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07C5-BFF5-465A-BB84-63A1920D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2701-9F07-4DBA-86E9-5049CF5A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sz="1800" b="0" i="0" u="none" strike="noStrike" baseline="0" dirty="0">
              <a:latin typeface="NimbusRomNo9L-Regu"/>
            </a:endParaRPr>
          </a:p>
          <a:p>
            <a:r>
              <a:rPr lang="en-US" sz="1800" dirty="0">
                <a:latin typeface="NimbusRomNo9L-Regu"/>
              </a:rPr>
              <a:t>Amid various machine learning methods, which of the methods is suitable for </a:t>
            </a:r>
            <a:r>
              <a:rPr lang="en-US" sz="1800" dirty="0" err="1">
                <a:latin typeface="NimbusRomNo9L-Regu"/>
              </a:rPr>
              <a:t>analysing</a:t>
            </a:r>
            <a:r>
              <a:rPr lang="en-US" sz="1800" dirty="0">
                <a:latin typeface="NimbusRomNo9L-Regu"/>
              </a:rPr>
              <a:t> healthcare security practice in EHR logs?</a:t>
            </a:r>
          </a:p>
          <a:p>
            <a:endParaRPr lang="en-US" sz="1800" dirty="0">
              <a:latin typeface="NimbusRomNo9L-Regu"/>
            </a:endParaRPr>
          </a:p>
          <a:p>
            <a:pPr lvl="1"/>
            <a:r>
              <a:rPr lang="en-US" sz="1400" dirty="0">
                <a:latin typeface="NimbusRomNo9L-Regu"/>
              </a:rPr>
              <a:t>S</a:t>
            </a:r>
            <a:r>
              <a:rPr lang="en-US" sz="1400" b="0" i="0" u="none" strike="noStrike" baseline="0" dirty="0">
                <a:latin typeface="NimbusRomNo9L-Regu"/>
              </a:rPr>
              <a:t>imulated electronic health records logs </a:t>
            </a:r>
            <a:endParaRPr lang="en-US" sz="1400" dirty="0">
              <a:latin typeface="NimbusRomNo9L-Regu"/>
            </a:endParaRPr>
          </a:p>
          <a:p>
            <a:pPr lvl="1"/>
            <a:r>
              <a:rPr lang="en-US" sz="1400" dirty="0">
                <a:latin typeface="NimbusRomNo9L-Regu"/>
              </a:rPr>
              <a:t>P</a:t>
            </a:r>
            <a:r>
              <a:rPr lang="en-US" sz="1400" b="0" i="0" u="none" strike="noStrike" baseline="0" dirty="0">
                <a:latin typeface="NimbusRomNo9L-Regu"/>
              </a:rPr>
              <a:t>erform comparative analysis of the machine learning classification methods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3862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BBE7-92F5-45AB-993E-A8114A88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40" y="2215292"/>
            <a:ext cx="7407404" cy="857250"/>
          </a:xfrm>
        </p:spPr>
        <p:txBody>
          <a:bodyPr>
            <a:normAutofit fontScale="90000"/>
          </a:bodyPr>
          <a:lstStyle/>
          <a:p>
            <a:r>
              <a:rPr lang="nb-NO" dirty="0"/>
              <a:t>Method: Data </a:t>
            </a:r>
            <a:r>
              <a:rPr lang="nb-NO" dirty="0" err="1"/>
              <a:t>simulation</a:t>
            </a:r>
            <a:r>
              <a:rPr lang="nb-NO" dirty="0"/>
              <a:t> (Normal data)</a:t>
            </a:r>
          </a:p>
        </p:txBody>
      </p:sp>
    </p:spTree>
    <p:extLst>
      <p:ext uri="{BB962C8B-B14F-4D97-AF65-F5344CB8AC3E}">
        <p14:creationId xmlns:p14="http://schemas.microsoft.com/office/powerpoint/2010/main" val="4808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686D6C-FEC4-4F74-9E65-F533605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23146" y="50800"/>
            <a:ext cx="374382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4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C68E-45BF-4FD0-9A1E-3D561566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06" y="50800"/>
            <a:ext cx="491270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02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567AF-C8CF-484C-915F-394EBDB6D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10952" b="-2"/>
          <a:stretch/>
        </p:blipFill>
        <p:spPr>
          <a:xfrm>
            <a:off x="961290" y="954860"/>
            <a:ext cx="3057486" cy="14874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36432AC-362C-406B-933A-1A5884C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r="7393" b="1"/>
          <a:stretch/>
        </p:blipFill>
        <p:spPr>
          <a:xfrm>
            <a:off x="4255278" y="355363"/>
            <a:ext cx="4265636" cy="36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C510FC5-035F-4413-A0A3-BC914F79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Inpatient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892A6-11BB-425C-9B74-71E67160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221" y="1200151"/>
            <a:ext cx="2936218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54797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C99C-D9EA-4B9D-AFC4-27A80BA5F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551146"/>
            <a:ext cx="7772400" cy="1171184"/>
          </a:xfrm>
        </p:spPr>
        <p:txBody>
          <a:bodyPr anchor="t">
            <a:normAutofit fontScale="90000"/>
          </a:bodyPr>
          <a:lstStyle/>
          <a:p>
            <a:r>
              <a:rPr lang="nb-NO" dirty="0"/>
              <a:t>EHR </a:t>
            </a:r>
            <a:r>
              <a:rPr lang="nb-NO" dirty="0" err="1"/>
              <a:t>rules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healthcae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conduct</a:t>
            </a:r>
            <a:r>
              <a:rPr lang="nb-NO" dirty="0"/>
              <a:t> in  Norway: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207431-653C-465E-8569-22F27ED8B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722330"/>
            <a:ext cx="7772400" cy="287002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Accessing patients records is only allowed for therapeutic purposes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Access </a:t>
            </a:r>
            <a:r>
              <a:rPr lang="en-US" b="0" i="0" u="none" strike="noStrike" baseline="0" dirty="0">
                <a:latin typeface="NimbusRomNo9L-Regu"/>
              </a:rPr>
              <a:t>is given to only those with an official need to use,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Self-authorization or ”break the glass” scenarios is allowed but the necessary measures should be provided,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All of the activities related to access of the personal health data (register, update, edit, delete </a:t>
            </a:r>
            <a:r>
              <a:rPr lang="en-US" b="0" i="0" u="none" strike="noStrike" baseline="0" dirty="0" err="1">
                <a:latin typeface="NimbusRomNo9L-Regu"/>
              </a:rPr>
              <a:t>etc</a:t>
            </a:r>
            <a:r>
              <a:rPr lang="en-US" b="0" i="0" u="none" strike="noStrike" baseline="0" dirty="0">
                <a:latin typeface="NimbusRomNo9L-Regu"/>
              </a:rPr>
              <a:t> )must be logged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09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6036-7132-4183-BC9B-C2855CDA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09" y="1612157"/>
            <a:ext cx="7407404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b-NO" dirty="0" err="1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DB3D6F-FC1B-4836-BC08-54C0D073F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096915"/>
              </p:ext>
            </p:extLst>
          </p:nvPr>
        </p:nvGraphicFramePr>
        <p:xfrm>
          <a:off x="925687" y="2306652"/>
          <a:ext cx="7407404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09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B07295-9E64-4901-8541-2921499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Attributes and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8A697-AF55-4A12-825B-F373726BB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72" y="1200151"/>
            <a:ext cx="6007916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26432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B427-8A77-41A0-B5FB-3071A86F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Abnormal data </a:t>
            </a:r>
            <a:r>
              <a:rPr lang="nb-NO" dirty="0" err="1"/>
              <a:t>simulation</a:t>
            </a:r>
            <a:endParaRPr lang="nb-NO" dirty="0"/>
          </a:p>
        </p:txBody>
      </p:sp>
      <p:pic>
        <p:nvPicPr>
          <p:cNvPr id="1026" name="Picture 2" descr="3 Unmistakable Signs Of Identity Theft">
            <a:extLst>
              <a:ext uri="{FF2B5EF4-FFF2-40B4-BE49-F238E27FC236}">
                <a16:creationId xmlns:a16="http://schemas.microsoft.com/office/drawing/2014/main" id="{B03A81FB-2C51-45D8-8A40-A31608C49E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12" y="1772752"/>
            <a:ext cx="3667845" cy="22492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FB75-F0B1-4638-A7AB-D989FCEC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 dirty="0"/>
              <a:t>Access by identity theft. </a:t>
            </a:r>
          </a:p>
          <a:p>
            <a:pPr lvl="1"/>
            <a:r>
              <a:rPr lang="en-US" sz="1800" b="0" i="0" u="none" strike="noStrike" baseline="0" dirty="0"/>
              <a:t>The attacker will access more data than legitimate users </a:t>
            </a:r>
          </a:p>
          <a:p>
            <a:pPr lvl="1"/>
            <a:r>
              <a:rPr lang="en-US" sz="1800" dirty="0"/>
              <a:t>Attackers</a:t>
            </a:r>
            <a:r>
              <a:rPr lang="en-US" sz="1800" b="0" i="0" u="none" strike="noStrike" baseline="0" dirty="0"/>
              <a:t> sometimes not follow the </a:t>
            </a:r>
            <a:r>
              <a:rPr lang="nb-NO" sz="1800" b="0" i="0" u="none" strike="noStrike" baseline="0" dirty="0" err="1"/>
              <a:t>flows</a:t>
            </a:r>
            <a:r>
              <a:rPr lang="nb-NO" sz="2200" b="0" i="0" u="none" strike="noStrike" baseline="0" dirty="0"/>
              <a:t>.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240200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562-EB10-43B2-99E9-7CCEC0D9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Processing </a:t>
            </a:r>
            <a:r>
              <a:rPr lang="nb-NO" dirty="0" err="1"/>
              <a:t>cont</a:t>
            </a:r>
            <a:r>
              <a:rPr lang="nb-NO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7BB0-ADAB-4678-8EC9-2F8B4278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0" i="0" u="none" strike="noStrike" baseline="0" dirty="0"/>
              <a:t>From this data simulation,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283,678 logs were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Legitimate access were 274,983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Fraudulent access were 8,695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17853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562-EB10-43B2-99E9-7CCEC0D9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81" y="354626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Processing </a:t>
            </a:r>
            <a:r>
              <a:rPr lang="nb-NO" dirty="0" err="1"/>
              <a:t>cont</a:t>
            </a:r>
            <a:r>
              <a:rPr lang="nb-NO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7BB0-ADAB-4678-8EC9-2F8B4278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315233"/>
            <a:ext cx="7772400" cy="3569918"/>
          </a:xfrm>
        </p:spPr>
        <p:txBody>
          <a:bodyPr>
            <a:normAutofit/>
          </a:bodyPr>
          <a:lstStyle/>
          <a:p>
            <a:pPr algn="l"/>
            <a:r>
              <a:rPr lang="nb-NO" b="1" i="0" u="none" strike="noStrike" baseline="0" dirty="0" err="1">
                <a:latin typeface="NimbusRomNo9L-Regu"/>
              </a:rPr>
              <a:t>we</a:t>
            </a:r>
            <a:r>
              <a:rPr lang="nb-NO" b="1" i="0" u="none" strike="noStrike" baseline="0" dirty="0">
                <a:latin typeface="NimbusRomNo9L-Regu"/>
              </a:rPr>
              <a:t> </a:t>
            </a:r>
            <a:r>
              <a:rPr lang="nb-NO" b="1" i="0" u="none" strike="noStrike" baseline="0" dirty="0" err="1">
                <a:latin typeface="NimbusRomNo9L-Regu"/>
              </a:rPr>
              <a:t>process</a:t>
            </a:r>
            <a:r>
              <a:rPr lang="nb-NO" b="1" i="0" u="none" strike="noStrike" baseline="0" dirty="0">
                <a:latin typeface="NimbusRomNo9L-Regu"/>
              </a:rPr>
              <a:t> </a:t>
            </a:r>
            <a:r>
              <a:rPr lang="nb-NO" b="1" i="0" u="none" strike="noStrike" baseline="0" dirty="0" err="1">
                <a:latin typeface="NimbusRomNo9L-Regu"/>
              </a:rPr>
              <a:t>the</a:t>
            </a:r>
            <a:r>
              <a:rPr lang="nb-NO" b="1" i="0" u="none" strike="noStrike" baseline="0" dirty="0">
                <a:latin typeface="NimbusRomNo9L-Regu"/>
              </a:rPr>
              <a:t> logs </a:t>
            </a:r>
            <a:r>
              <a:rPr lang="en-US" b="1" i="0" u="none" strike="noStrike" baseline="0" dirty="0">
                <a:latin typeface="NimbusRomNo9L-Regu"/>
              </a:rPr>
              <a:t>data into 24-hour blocks so that an instance represents the</a:t>
            </a:r>
          </a:p>
          <a:p>
            <a:pPr algn="l"/>
            <a:r>
              <a:rPr lang="en-US" b="1" i="0" u="none" strike="noStrike" baseline="0" dirty="0">
                <a:latin typeface="NimbusRomNo9L-Regu"/>
              </a:rPr>
              <a:t>cumulative activity of a user in a single day</a:t>
            </a:r>
            <a:r>
              <a:rPr lang="en-US" b="0" i="0" u="none" strike="noStrike" baseline="0" dirty="0">
                <a:latin typeface="NimbusRomNo9L-Regu"/>
              </a:rPr>
              <a:t>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NimbusRomNo9L-Regu"/>
              </a:rPr>
              <a:t>24,286 of them are considered normal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362 of them are considered </a:t>
            </a:r>
            <a:r>
              <a:rPr lang="nb-NO" b="0" i="0" u="none" strike="noStrike" baseline="0" dirty="0">
                <a:latin typeface="NimbusRomNo9L-Regu"/>
              </a:rPr>
              <a:t>an anormal</a:t>
            </a:r>
            <a:endParaRPr lang="nb-NO" sz="2800" b="0" i="0" u="none" strike="noStrike" baseline="0" dirty="0">
              <a:latin typeface="NimbusRomNo9L-Regu"/>
            </a:endParaRPr>
          </a:p>
          <a:p>
            <a:pPr algn="l"/>
            <a:endParaRPr lang="en-US" sz="3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114637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6FA1-5F8E-4563-B840-9F595FE0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484F5F-DDD6-492F-A4F7-C7B8CE44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491" y="204787"/>
            <a:ext cx="4765084" cy="475552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60F309-9852-4E90-96AE-AABEF839C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classify the cumulative user activity in a single day into one of the 12 categories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b="0" i="0" u="none" strike="noStrike" baseline="0" dirty="0">
                <a:latin typeface="NimbusRomNo9L-Regu"/>
              </a:rPr>
              <a:t>The </a:t>
            </a:r>
            <a:r>
              <a:rPr lang="nb-NO" sz="1800" b="0" i="0" u="none" strike="noStrike" baseline="0" dirty="0" err="1">
                <a:latin typeface="NimbusRomNo9L-Regu"/>
              </a:rPr>
              <a:t>model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was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used to classify the cumulative activity of a user in a single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dirty="0">
                <a:latin typeface="NimbusRomNo9L-Regu"/>
              </a:rPr>
              <a:t>The </a:t>
            </a:r>
            <a:r>
              <a:rPr lang="nb-NO" sz="1800" dirty="0" err="1">
                <a:latin typeface="NimbusRomNo9L-Regu"/>
              </a:rPr>
              <a:t>model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trained</a:t>
            </a:r>
            <a:r>
              <a:rPr lang="nb-NO" sz="1800" dirty="0">
                <a:latin typeface="NimbusRomNo9L-Regu"/>
              </a:rPr>
              <a:t> and </a:t>
            </a:r>
            <a:r>
              <a:rPr lang="nb-NO" sz="1800" dirty="0" err="1">
                <a:latin typeface="NimbusRomNo9L-Regu"/>
              </a:rPr>
              <a:t>validated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with</a:t>
            </a:r>
            <a:r>
              <a:rPr lang="nb-NO" sz="1800" dirty="0">
                <a:latin typeface="NimbusRomNo9L-Regu"/>
              </a:rPr>
              <a:t> cross-fold </a:t>
            </a:r>
            <a:r>
              <a:rPr lang="nb-NO" sz="1800" dirty="0" err="1">
                <a:latin typeface="NimbusRomNo9L-Regu"/>
              </a:rPr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44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4ADD28-F181-4356-A030-F38489C0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b="0" i="0" u="none" strike="noStrike" baseline="0" dirty="0" err="1"/>
              <a:t>Anomaly</a:t>
            </a:r>
            <a:r>
              <a:rPr lang="nb-NO" b="0" i="0" u="none" strike="noStrike" baseline="0" dirty="0"/>
              <a:t> </a:t>
            </a:r>
            <a:r>
              <a:rPr lang="nb-NO" b="0" i="0" u="none" strike="noStrike" baseline="0" dirty="0" err="1"/>
              <a:t>Detection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481BBDF-7E23-428F-8F82-D3B342A00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r>
              <a:rPr lang="en-US" dirty="0"/>
              <a:t>Hard classification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97E0701-5CE3-406E-83A0-1DD2F79E7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we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classify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each</a:t>
            </a:r>
            <a:r>
              <a:rPr lang="nb-NO" sz="180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instance into</a:t>
            </a:r>
            <a:r>
              <a:rPr lang="en-US" sz="180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one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category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role</a:t>
            </a:r>
            <a:r>
              <a:rPr lang="nb-NO" sz="1800" b="0" i="0" u="none" strike="noStrike" baseline="0" dirty="0">
                <a:latin typeface="NimbusRomNo9L-Regu"/>
              </a:rPr>
              <a:t>)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If an instance is classified into their actual role, then the instance </a:t>
            </a:r>
            <a:r>
              <a:rPr lang="nb-NO" sz="1800" b="0" i="0" u="none" strike="noStrike" baseline="0" dirty="0">
                <a:latin typeface="NimbusRomNo9L-Regu"/>
              </a:rPr>
              <a:t>is </a:t>
            </a:r>
            <a:r>
              <a:rPr lang="nb-NO" sz="1800" b="0" i="0" u="none" strike="noStrike" baseline="0" dirty="0" err="1">
                <a:latin typeface="NimbusRomNo9L-Regu"/>
              </a:rPr>
              <a:t>considered</a:t>
            </a:r>
            <a:r>
              <a:rPr lang="nb-NO" sz="1800" b="0" i="0" u="none" strike="noStrike" baseline="0" dirty="0">
                <a:latin typeface="NimbusRomNo9L-Regu"/>
              </a:rPr>
              <a:t> normal.</a:t>
            </a:r>
          </a:p>
          <a:p>
            <a:pPr algn="l"/>
            <a:r>
              <a:rPr lang="nb-NO" sz="1800" dirty="0">
                <a:latin typeface="NimbusRomNo9L-Regu"/>
              </a:rPr>
              <a:t>If </a:t>
            </a:r>
            <a:r>
              <a:rPr lang="nb-NO" sz="1800" dirty="0" err="1">
                <a:latin typeface="NimbusRomNo9L-Regu"/>
              </a:rPr>
              <a:t>the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instance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misclassified</a:t>
            </a:r>
            <a:r>
              <a:rPr lang="nb-NO" sz="1800" dirty="0">
                <a:latin typeface="NimbusRomNo9L-Regu"/>
              </a:rPr>
              <a:t>,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that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instance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considered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abnormal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practice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A2B8D76-527A-4CBC-87B6-CFA1D6982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Soft classification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9352321C-B35F-4A17-9CDB-08DC53701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b-NO" sz="1800" b="0" i="0" u="none" strike="noStrike" baseline="0" dirty="0">
                <a:latin typeface="NimbusRomNo9L-Regu"/>
              </a:rPr>
              <a:t>It </a:t>
            </a:r>
            <a:r>
              <a:rPr lang="nb-NO" sz="1800" b="0" i="0" u="none" strike="noStrike" baseline="0" dirty="0" err="1">
                <a:latin typeface="NimbusRomNo9L-Regu"/>
              </a:rPr>
              <a:t>gives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tolerance for the user to act like users from other roles because some roles have quite similar activities.</a:t>
            </a:r>
          </a:p>
          <a:p>
            <a:pPr algn="l"/>
            <a:r>
              <a:rPr lang="en-US" sz="1800" dirty="0">
                <a:latin typeface="NimbusRomNo9L-Regu"/>
              </a:rPr>
              <a:t>T</a:t>
            </a:r>
            <a:r>
              <a:rPr lang="en-US" sz="1800" b="0" i="0" u="none" strike="noStrike" baseline="0" dirty="0">
                <a:latin typeface="NimbusRomNo9L-Regu"/>
              </a:rPr>
              <a:t>he classifier compute the probability of the user’s instance belong to their role class.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If </a:t>
            </a:r>
            <a:r>
              <a:rPr lang="nb-NO" sz="1800" b="0" i="0" u="none" strike="noStrike" baseline="0" dirty="0" err="1">
                <a:latin typeface="NimbusRomNo9L-Regu"/>
              </a:rPr>
              <a:t>the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probability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is above a particular threshold, then it is considered normal.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 Otherwise, it will be considered an anomaly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9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5A44-3079-4DE5-8570-D5925D762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80" y="419363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Soft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cont</a:t>
            </a:r>
            <a:r>
              <a:rPr lang="nb-NO" dirty="0"/>
              <a:t>…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994D74-04B5-43AF-BEAA-C74293E1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095183"/>
            <a:ext cx="7772400" cy="339539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NimbusRomNo9L-Regu"/>
              </a:rPr>
              <a:t>The classifier will compute the probability of Doctor A’s cumulative activity in a single day into the 	Doctor category because his actual role is Doctor.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NimbusRomNo9L-Regu"/>
              </a:rPr>
              <a:t> </a:t>
            </a:r>
            <a:r>
              <a:rPr lang="nb-NO" sz="2800" b="0" i="0" u="none" strike="noStrike" baseline="0" dirty="0" err="1">
                <a:latin typeface="NimbusRomNo9L-Regu"/>
              </a:rPr>
              <a:t>Then</a:t>
            </a:r>
            <a:r>
              <a:rPr lang="nb-NO" sz="2800" b="0" i="0" u="none" strike="noStrike" baseline="0" dirty="0">
                <a:latin typeface="NimbusRomNo9L-Regu"/>
              </a:rPr>
              <a:t>, </a:t>
            </a:r>
            <a:r>
              <a:rPr lang="en-US" sz="2800" b="0" i="0" u="none" strike="noStrike" baseline="0" dirty="0">
                <a:latin typeface="NimbusRomNo9L-Regu"/>
              </a:rPr>
              <a:t>if the probability is above a particular threshold, then it is considered normal.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NimbusRomNo9L-Regu"/>
              </a:rPr>
              <a:t>Otherwise, it will be considered an </a:t>
            </a:r>
            <a:r>
              <a:rPr lang="nb-NO" sz="2800" b="0" i="0" u="none" strike="noStrike" baseline="0" dirty="0" err="1">
                <a:latin typeface="NimbusRomNo9L-Regu"/>
              </a:rPr>
              <a:t>anomaly</a:t>
            </a:r>
            <a:r>
              <a:rPr lang="nb-NO" sz="2800" b="0" i="0" u="none" strike="noStrike" baseline="0" dirty="0">
                <a:latin typeface="NimbusRomNo9L-Regu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068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21ABA7-60F4-4E5A-ABA2-74E730D4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Algorithms compared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498DDD-AD40-4E28-9C93-728E76D1B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/>
          <a:lstStyle/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Multinomial</a:t>
            </a:r>
            <a:r>
              <a:rPr lang="nb-NO" sz="1800" b="0" i="0" u="none" strike="noStrike" baseline="0" dirty="0">
                <a:latin typeface="NimbusRomNo9L-Regu"/>
              </a:rPr>
              <a:t> Naive </a:t>
            </a:r>
            <a:r>
              <a:rPr lang="nb-NO" sz="1800" b="0" i="0" u="none" strike="noStrike" baseline="0" dirty="0" err="1">
                <a:latin typeface="NimbusRomNo9L-Regu"/>
              </a:rPr>
              <a:t>Bayes</a:t>
            </a:r>
            <a:r>
              <a:rPr lang="nb-NO" sz="1800" b="0" i="0" u="none" strike="noStrike" baseline="0" dirty="0">
                <a:latin typeface="NimbusRomNo9L-Regu"/>
              </a:rPr>
              <a:t>(</a:t>
            </a:r>
            <a:r>
              <a:rPr lang="nb-NO" sz="1800" b="0" i="0" u="none" strike="noStrike" baseline="0" dirty="0" err="1">
                <a:latin typeface="NimbusRomNo9L-Regu"/>
              </a:rPr>
              <a:t>multnb</a:t>
            </a:r>
            <a:r>
              <a:rPr lang="nb-NO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Bernoulli Naive </a:t>
            </a:r>
            <a:r>
              <a:rPr lang="nb-NO" sz="1800" b="0" i="0" u="none" strike="noStrike" baseline="0" dirty="0" err="1">
                <a:latin typeface="NimbusRomNo9L-Regu"/>
              </a:rPr>
              <a:t>Bayes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bernnb</a:t>
            </a:r>
            <a:r>
              <a:rPr lang="nb-NO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Support </a:t>
            </a:r>
            <a:r>
              <a:rPr lang="en-US" sz="1800" b="0" i="0" u="none" strike="noStrike" baseline="0" dirty="0">
                <a:latin typeface="NimbusRomNo9L-Regu"/>
              </a:rPr>
              <a:t>Vector Machine (</a:t>
            </a:r>
            <a:r>
              <a:rPr lang="en-US" sz="1800" b="0" i="0" u="none" strike="noStrike" baseline="0" dirty="0" err="1">
                <a:latin typeface="NimbusRomNo9L-Regu"/>
              </a:rPr>
              <a:t>svm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Neural Network (</a:t>
            </a:r>
            <a:r>
              <a:rPr lang="en-US" sz="1800" b="0" i="0" u="none" strike="noStrike" baseline="0" dirty="0" err="1">
                <a:latin typeface="NimbusRomNo9L-Regu"/>
              </a:rPr>
              <a:t>nn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K-Nearest </a:t>
            </a:r>
            <a:r>
              <a:rPr lang="en-US" sz="1800" b="0" i="0" u="none" strike="noStrike" baseline="0" dirty="0" err="1">
                <a:latin typeface="NimbusRomNo9L-Regu"/>
              </a:rPr>
              <a:t>Neighbours</a:t>
            </a:r>
            <a:r>
              <a:rPr lang="en-US" sz="1800" b="0" i="0" u="none" strike="noStrike" baseline="0" dirty="0">
                <a:latin typeface="NimbusRomNo9L-Regu"/>
              </a:rPr>
              <a:t>(</a:t>
            </a:r>
            <a:r>
              <a:rPr lang="en-US" sz="1800" b="0" i="0" u="none" strike="noStrike" baseline="0" dirty="0" err="1">
                <a:latin typeface="NimbusRomNo9L-Regu"/>
              </a:rPr>
              <a:t>knn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Logistic Regression (</a:t>
            </a:r>
            <a:r>
              <a:rPr lang="en-US" sz="1800" b="0" i="0" u="none" strike="noStrike" baseline="0" dirty="0" err="1">
                <a:latin typeface="NimbusRomNo9L-Regu"/>
              </a:rPr>
              <a:t>lr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Random Forest (rf),</a:t>
            </a:r>
          </a:p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Decision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Tree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dt</a:t>
            </a:r>
            <a:r>
              <a:rPr lang="nb-NO" sz="1800" b="0" i="0" u="none" strike="noStrike" baseline="0" dirty="0">
                <a:latin typeface="NimbusRomNo9L-Regu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49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0B1B-5A15-44B5-9B65-0869B2A7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375444"/>
          </a:xfrm>
        </p:spPr>
        <p:txBody>
          <a:bodyPr anchor="b">
            <a:normAutofit fontScale="90000"/>
          </a:bodyPr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measures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77EFFB-554B-44D0-8F5B-6029E413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9" y="475833"/>
            <a:ext cx="3482121" cy="187083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110F43-8C34-4FD8-B0C2-DC76D4693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7421" y="648293"/>
            <a:ext cx="3308412" cy="3638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4750-12F0-4A6D-BF81-61DD0364BBDA}"/>
              </a:ext>
            </a:extLst>
          </p:cNvPr>
          <p:cNvSpPr txBox="1"/>
          <p:nvPr/>
        </p:nvSpPr>
        <p:spPr>
          <a:xfrm>
            <a:off x="708734" y="2354932"/>
            <a:ext cx="4947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OTS-derived-font"/>
              </a:rPr>
              <a:t>Precision, p: Number of </a:t>
            </a:r>
            <a:r>
              <a:rPr lang="en-US" dirty="0">
                <a:latin typeface="OTS-derived-font"/>
              </a:rPr>
              <a:t>instances </a:t>
            </a:r>
            <a:r>
              <a:rPr lang="en-US" sz="1800" b="0" i="0" u="none" strike="noStrike" baseline="0" dirty="0">
                <a:latin typeface="OTS-derived-font"/>
              </a:rPr>
              <a:t>that </a:t>
            </a:r>
            <a:r>
              <a:rPr lang="en-US" dirty="0">
                <a:latin typeface="OTS-derived-font"/>
              </a:rPr>
              <a:t>are labeled </a:t>
            </a:r>
            <a:r>
              <a:rPr lang="en-US" sz="1800" b="0" i="0" u="none" strike="noStrike" baseline="0" dirty="0">
                <a:latin typeface="OTS-derived-font"/>
              </a:rPr>
              <a:t>as </a:t>
            </a:r>
            <a:r>
              <a:rPr lang="en-US" dirty="0" err="1">
                <a:latin typeface="OTS-derived-font"/>
              </a:rPr>
              <a:t>anormaly,how</a:t>
            </a:r>
            <a:r>
              <a:rPr lang="en-US" dirty="0">
                <a:latin typeface="OTS-derived-font"/>
              </a:rPr>
              <a:t> many </a:t>
            </a:r>
            <a:r>
              <a:rPr lang="nb-NO" sz="1800" b="0" i="0" u="none" strike="noStrike" baseline="0" dirty="0" err="1">
                <a:latin typeface="OTS-derived-font"/>
              </a:rPr>
              <a:t>are</a:t>
            </a:r>
            <a:r>
              <a:rPr lang="nb-NO" sz="1800" b="0" i="0" u="none" strike="noStrike" baseline="0" dirty="0">
                <a:latin typeface="OTS-derived-font"/>
              </a:rPr>
              <a:t> </a:t>
            </a:r>
            <a:r>
              <a:rPr lang="nb-NO" sz="1800" b="0" i="0" u="none" strike="noStrike" baseline="0" dirty="0" err="1">
                <a:latin typeface="OTS-derived-font"/>
              </a:rPr>
              <a:t>actually</a:t>
            </a:r>
            <a:r>
              <a:rPr lang="nb-NO" sz="1800" b="0" i="0" u="none" strike="noStrike" baseline="0" dirty="0">
                <a:latin typeface="OTS-derived-font"/>
              </a:rPr>
              <a:t> </a:t>
            </a:r>
            <a:r>
              <a:rPr lang="nb-NO" sz="1800" b="0" i="0" u="none" strike="noStrike" baseline="0" dirty="0" err="1">
                <a:latin typeface="OTS-derived-font"/>
              </a:rPr>
              <a:t>anomaly</a:t>
            </a:r>
            <a:r>
              <a:rPr lang="nb-NO" sz="1800" b="0" i="0" u="none" strike="noStrike" baseline="0">
                <a:latin typeface="OTS-derived-font"/>
              </a:rPr>
              <a:t>?</a:t>
            </a:r>
            <a:endParaRPr lang="nb-NO" sz="1800" b="0" i="0" u="none" strike="noStrike" baseline="0" dirty="0">
              <a:latin typeface="OTS-derived-font"/>
            </a:endParaRPr>
          </a:p>
          <a:p>
            <a:pPr algn="l"/>
            <a:endParaRPr lang="nb-NO" dirty="0">
              <a:latin typeface="OTS-derived-font"/>
            </a:endParaRPr>
          </a:p>
          <a:p>
            <a:pPr algn="l"/>
            <a:r>
              <a:rPr lang="nb-NO" dirty="0" err="1">
                <a:latin typeface="OTS-derived-font"/>
              </a:rPr>
              <a:t>Recall</a:t>
            </a:r>
            <a:r>
              <a:rPr lang="nb-NO" dirty="0">
                <a:latin typeface="OTS-derived-font"/>
              </a:rPr>
              <a:t>, R: </a:t>
            </a:r>
            <a:r>
              <a:rPr lang="nb-NO" dirty="0" err="1">
                <a:latin typeface="OTS-derived-font"/>
              </a:rPr>
              <a:t>Number</a:t>
            </a:r>
            <a:r>
              <a:rPr lang="nb-NO" dirty="0">
                <a:latin typeface="OTS-derived-font"/>
              </a:rPr>
              <a:t> o</a:t>
            </a:r>
            <a:r>
              <a:rPr lang="en-US" sz="1800" b="0" i="0" u="none" strike="noStrike" baseline="0" dirty="0">
                <a:latin typeface="OTS-derived-font"/>
              </a:rPr>
              <a:t>f all instances that are actually anomaly, how many of those are correctly predicted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76AF0-1EFD-462B-AD97-597BAED86848}"/>
              </a:ext>
            </a:extLst>
          </p:cNvPr>
          <p:cNvSpPr txBox="1"/>
          <p:nvPr/>
        </p:nvSpPr>
        <p:spPr>
          <a:xfrm>
            <a:off x="708734" y="434450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OTS-derived-font"/>
              </a:rPr>
              <a:t>F1 </a:t>
            </a:r>
            <a:r>
              <a:rPr lang="en-US" sz="1800" b="0" i="0" u="none" strike="noStrike" baseline="0" dirty="0" err="1">
                <a:latin typeface="OTS-derived-font"/>
              </a:rPr>
              <a:t>Mesure</a:t>
            </a:r>
            <a:r>
              <a:rPr lang="en-US" sz="1800" b="0" i="0" u="none" strike="noStrike" baseline="0" dirty="0">
                <a:latin typeface="OTS-derived-font"/>
              </a:rPr>
              <a:t>: is the harmonic mean(average) of the precision and recall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2858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F50D-0F85-4EED-91FE-C94628F8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Findings</a:t>
            </a:r>
            <a:endParaRPr lang="nb-N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66BAC1-7B22-48E6-8D92-27893E205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2878" y="997850"/>
            <a:ext cx="7058244" cy="725753"/>
          </a:xfrm>
        </p:spPr>
        <p:txBody>
          <a:bodyPr>
            <a:normAutofit/>
          </a:bodyPr>
          <a:lstStyle/>
          <a:p>
            <a:r>
              <a:rPr lang="en-US" dirty="0"/>
              <a:t>Hard classification None normalized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3AF23-BF22-4CBC-ACF9-22820327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1" y="1522014"/>
            <a:ext cx="7884104" cy="3055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4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1334-6B88-43BC-BBA1-DD566F18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226"/>
            <a:ext cx="8316913" cy="4470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89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D082971-3C0D-468C-BD91-B100A8C6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Soft classification (F1- 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B3F58-138E-4303-8460-F7CA4C53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28" y="1230721"/>
            <a:ext cx="7407404" cy="3333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9340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4534053-64FF-47E3-A10F-9FBD755E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Soft classification (F1- score)…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853B-A596-4B89-B5EC-1E522A5A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28" y="1869609"/>
            <a:ext cx="7407404" cy="2055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043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C88F-C966-470B-9967-45261F6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Performance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2AD5-57ED-4C1D-A9D9-5DB83E54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err="1"/>
              <a:t>G</a:t>
            </a:r>
            <a:r>
              <a:rPr lang="nb-NO" b="0" i="0" u="none" strike="noStrike" baseline="0" dirty="0" err="1"/>
              <a:t>enerally</a:t>
            </a:r>
            <a:r>
              <a:rPr lang="nb-NO" b="0" i="0" u="none" strike="noStrike" baseline="0" dirty="0"/>
              <a:t>, </a:t>
            </a:r>
            <a:r>
              <a:rPr lang="nb-NO" b="0" i="0" u="none" strike="noStrike" baseline="0" dirty="0" err="1"/>
              <a:t>the</a:t>
            </a:r>
            <a:r>
              <a:rPr lang="nb-NO" b="0" i="0" u="none" strike="noStrike" baseline="0" dirty="0"/>
              <a:t> Soft </a:t>
            </a:r>
            <a:r>
              <a:rPr lang="en-US" b="0" i="0" u="none" strike="noStrike" baseline="0" dirty="0"/>
              <a:t>Classification approach achieved better performance than the </a:t>
            </a:r>
            <a:r>
              <a:rPr lang="nb-NO" b="0" i="0" u="none" strike="noStrike" baseline="0" dirty="0"/>
              <a:t>Hard </a:t>
            </a:r>
            <a:r>
              <a:rPr lang="nb-NO" b="0" i="0" u="none" strike="noStrike" baseline="0" dirty="0" err="1"/>
              <a:t>Classification</a:t>
            </a:r>
            <a:r>
              <a:rPr lang="nb-NO" b="0" i="0" u="none" strike="noStrike" baseline="0" dirty="0"/>
              <a:t> </a:t>
            </a:r>
            <a:r>
              <a:rPr lang="nb-NO" b="0" i="0" u="none" strike="noStrike" baseline="0" dirty="0" err="1"/>
              <a:t>approach</a:t>
            </a:r>
            <a:endParaRPr lang="nb-NO" b="0" i="0" u="none" strike="noStrike" baseline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0" i="0" u="none" strike="noStrike" baseline="0" dirty="0"/>
              <a:t>Bernoulli </a:t>
            </a:r>
            <a:r>
              <a:rPr lang="en-US" b="0" i="0" u="none" strike="noStrike" baseline="0" dirty="0"/>
              <a:t>Naive Bayes on the None </a:t>
            </a:r>
            <a:r>
              <a:rPr lang="en-US" b="0" i="0" u="none" strike="noStrike" baseline="0" dirty="0" err="1"/>
              <a:t>Normalised</a:t>
            </a:r>
            <a:r>
              <a:rPr lang="en-US" b="0" i="0" u="none" strike="noStrike" baseline="0" dirty="0"/>
              <a:t> data performed better with an F1-score </a:t>
            </a:r>
            <a:r>
              <a:rPr lang="nb-NO" b="0" i="0" u="none" strike="noStrike" baseline="0" dirty="0" err="1"/>
              <a:t>of</a:t>
            </a:r>
            <a:r>
              <a:rPr lang="nb-NO" b="0" i="0" u="none" strike="noStrike" baseline="0" dirty="0"/>
              <a:t> 0.893.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7075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C8997B3-0C12-4ADF-81CF-4EDC52F5E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878168"/>
              </p:ext>
            </p:extLst>
          </p:nvPr>
        </p:nvGraphicFramePr>
        <p:xfrm>
          <a:off x="2189458" y="204788"/>
          <a:ext cx="4765084" cy="438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96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AD94-AFBF-4DCA-9F2E-C3F4B3E1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works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F18B-013B-47D3-BB09-3BF4ED1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future works on further processing the anomalies to detect malicious activities.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Additional, as labeled real data can be difficult to get, it is also important to compare unsupervised methods for the detection of anomalies and maliciousness in the context of big data.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013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5447-ADC6-406E-ADD8-E34AEEB4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543001"/>
            <a:ext cx="7407404" cy="857250"/>
          </a:xfrm>
        </p:spPr>
        <p:txBody>
          <a:bodyPr/>
          <a:lstStyle/>
          <a:p>
            <a:r>
              <a:rPr lang="nb-NO" dirty="0"/>
              <a:t>Reference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FD154-7291-4EFF-AC13-9EC69E18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73" y="2494108"/>
            <a:ext cx="7763435" cy="32992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800" dirty="0"/>
              <a:t>Foroughi, F. and P. </a:t>
            </a:r>
            <a:r>
              <a:rPr lang="en-US" sz="800" dirty="0" err="1"/>
              <a:t>Luksch</a:t>
            </a:r>
            <a:r>
              <a:rPr lang="en-US" sz="800" dirty="0"/>
              <a:t>. Observation Measures to Profile User Security </a:t>
            </a:r>
            <a:r>
              <a:rPr lang="en-US" sz="800" dirty="0" err="1"/>
              <a:t>Behaviour</a:t>
            </a:r>
            <a:r>
              <a:rPr lang="en-US" sz="800" dirty="0"/>
              <a:t>. in 2018 International Conference on Cyber Security and Protection of Digital Services (Cyber Security). 2018.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ISO, ISO 27799:2016(</a:t>
            </a:r>
            <a:r>
              <a:rPr lang="en-US" sz="800" dirty="0" err="1"/>
              <a:t>en</a:t>
            </a:r>
            <a:r>
              <a:rPr lang="en-US" sz="800" dirty="0"/>
              <a:t>), Health informatics Information security management in health using ISO/IEC 27002. 2016.</a:t>
            </a:r>
          </a:p>
          <a:p>
            <a:pPr lvl="0">
              <a:buFont typeface="+mj-lt"/>
              <a:buAutoNum type="arabicPeriod"/>
            </a:pPr>
            <a:r>
              <a:rPr lang="fr-FR" sz="800" dirty="0"/>
              <a:t>Nurse, J.R.C., et al. </a:t>
            </a:r>
            <a:r>
              <a:rPr lang="en-US" sz="800" dirty="0"/>
              <a:t>Understanding Insider Threat: A Framework for </a:t>
            </a:r>
            <a:r>
              <a:rPr lang="en-US" sz="800" dirty="0" err="1"/>
              <a:t>Characterising</a:t>
            </a:r>
            <a:r>
              <a:rPr lang="en-US" sz="800" dirty="0"/>
              <a:t> </a:t>
            </a:r>
            <a:r>
              <a:rPr lang="en-US" sz="800" dirty="0" err="1"/>
              <a:t>Attacks.IEEE</a:t>
            </a:r>
            <a:r>
              <a:rPr lang="en-US" sz="800" dirty="0"/>
              <a:t> Security and Privacy Workshops. 2014.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Boddy, A., et al. A Study into Detecting Anomalous </a:t>
            </a:r>
            <a:r>
              <a:rPr lang="en-US" sz="800" dirty="0" err="1"/>
              <a:t>Behaviours</a:t>
            </a:r>
            <a:r>
              <a:rPr lang="en-US" sz="800" dirty="0"/>
              <a:t> within HealthCare Infrastructures. in 2016 9th International Conference on Developments in </a:t>
            </a:r>
            <a:r>
              <a:rPr lang="en-US" sz="800" dirty="0" err="1"/>
              <a:t>eSystems</a:t>
            </a:r>
            <a:r>
              <a:rPr lang="en-US" sz="800" dirty="0"/>
              <a:t> Engineering.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Walker-Roberts, S., M. </a:t>
            </a:r>
            <a:r>
              <a:rPr lang="en-US" sz="800" dirty="0" err="1"/>
              <a:t>Hammoudeh</a:t>
            </a:r>
            <a:r>
              <a:rPr lang="en-US" sz="800" dirty="0"/>
              <a:t>, and A. </a:t>
            </a:r>
            <a:r>
              <a:rPr lang="en-US" sz="800" dirty="0" err="1"/>
              <a:t>Dehghantanha</a:t>
            </a:r>
            <a:r>
              <a:rPr lang="en-US" sz="800" dirty="0"/>
              <a:t>, A Systematic Review of the Availability and Efficacy of Countermeasures to Internal Threats in Healthcare Critical Infrastructure. IEEE Access, 2018. 6: p. 25167-25177.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e-</a:t>
            </a:r>
            <a:r>
              <a:rPr lang="en-US" sz="700" dirty="0" err="1"/>
              <a:t>helse</a:t>
            </a:r>
            <a:r>
              <a:rPr lang="en-US" sz="700" dirty="0"/>
              <a:t>, </a:t>
            </a:r>
            <a:r>
              <a:rPr lang="en-US" sz="700" dirty="0" err="1"/>
              <a:t>D.f.</a:t>
            </a:r>
            <a:r>
              <a:rPr lang="en-US" sz="700" dirty="0"/>
              <a:t> Implementation of GDPR in health care sector in Norway. 2019; Available from: https://ehelse.no/personvern-og-informasjonssikkerhet/eus-personvernforordning/implementation-of-gdpr-in-health-care-sector-in-norway.</a:t>
            </a:r>
          </a:p>
          <a:p>
            <a:pPr lvl="0">
              <a:buFont typeface="+mj-lt"/>
              <a:buAutoNum type="arabicPeriod"/>
            </a:pPr>
            <a:r>
              <a:rPr lang="nb-NO" sz="700" dirty="0"/>
              <a:t>LOVDATA, Lov om behandling av helseopplysninger ved ytelse av helsehjelp (pasientjournalloven) - Kapittel 3. Taushetsplikt, innsynsrett og rett til å motsette seg behandling av helseopplysninger. </a:t>
            </a:r>
            <a:r>
              <a:rPr lang="en-US" sz="700" dirty="0"/>
              <a:t>2019.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omsorgsdepartementet</a:t>
            </a:r>
            <a:r>
              <a:rPr lang="en-US" sz="700" dirty="0"/>
              <a:t>, H.-o., Act of 18 May 2001 No. 24 on Personal Health Data Filing Systems and the Processing of Personal Health Data (Personal Health Data Filing System Act), in 042041-990016. 2006, regjeringen.no.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Supervision, </a:t>
            </a:r>
            <a:r>
              <a:rPr lang="en-US" sz="700" dirty="0" err="1"/>
              <a:t>N.B.o.H</a:t>
            </a:r>
            <a:r>
              <a:rPr lang="en-US" sz="700" dirty="0"/>
              <a:t>., The Act of 2 July 1999 No. 63 relating to Patients’ Rights (the Patients’ Rights Act) in 63. 1999.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Neuhaus, C., A. </a:t>
            </a:r>
            <a:r>
              <a:rPr lang="en-US" sz="700" dirty="0" err="1"/>
              <a:t>Polze</a:t>
            </a:r>
            <a:r>
              <a:rPr lang="en-US" sz="700" dirty="0"/>
              <a:t>, and M. M R </a:t>
            </a:r>
            <a:r>
              <a:rPr lang="en-US" sz="700" dirty="0" err="1"/>
              <a:t>Chowdhuryy</a:t>
            </a:r>
            <a:r>
              <a:rPr lang="en-US" sz="700" dirty="0"/>
              <a:t>, Survey on Healthcare IT Systems: Standards, Regulations and Security. 2011.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GDPR.Report</a:t>
            </a:r>
            <a:r>
              <a:rPr lang="en-US" sz="700" dirty="0"/>
              <a:t>, Businesses at risk due to unidentified network traffic according to global survey - </a:t>
            </a:r>
            <a:r>
              <a:rPr lang="en-US" sz="700" dirty="0" err="1"/>
              <a:t>GDPR.Report</a:t>
            </a:r>
            <a:r>
              <a:rPr lang="en-US" sz="700" dirty="0"/>
              <a:t>. 2018.</a:t>
            </a:r>
          </a:p>
          <a:p>
            <a:pPr lvl="0">
              <a:buFont typeface="+mj-lt"/>
              <a:buAutoNum type="arabicPeriod"/>
            </a:pPr>
            <a:r>
              <a:rPr lang="en-US" sz="800" dirty="0" err="1"/>
              <a:t>Hipaa</a:t>
            </a:r>
            <a:r>
              <a:rPr lang="en-US" sz="800" dirty="0"/>
              <a:t> Journal, Healthcare Data Breach Statistics. 2019.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Norwegian Centre for E-health Research. Diabetesdagboka.no. 2018; Available from: http://www.diabetesdagboka.no/en/.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EUR-Lex, The European Parliament and the Council of the European Union, Regulation (EU) 2016/679, EU, Editor.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Pedersen, S. and G. </a:t>
            </a:r>
            <a:r>
              <a:rPr lang="en-US" sz="800" dirty="0" err="1"/>
              <a:t>Hartvigsen</a:t>
            </a:r>
            <a:r>
              <a:rPr lang="en-US" sz="800" dirty="0"/>
              <a:t>, Lessons learned from 25 years with telemedicine in Northern Norway. 2015</a:t>
            </a:r>
          </a:p>
          <a:p>
            <a:pPr lvl="0">
              <a:buFont typeface="+mj-lt"/>
              <a:buAutoNum type="arabicPeriod"/>
            </a:pPr>
            <a:endParaRPr lang="en-US" sz="800" dirty="0"/>
          </a:p>
          <a:p>
            <a:pPr lvl="0">
              <a:buFont typeface="+mj-lt"/>
              <a:buAutoNum type="arabicPeriod"/>
            </a:pPr>
            <a:endParaRPr lang="en-US" sz="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8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C6A10E-0655-4310-9A3B-C4D879A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" y="0"/>
            <a:ext cx="9016409" cy="5143500"/>
          </a:xfrm>
          <a:prstGeom prst="rect">
            <a:avLst/>
          </a:prstGeom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1261533" y="2999477"/>
            <a:ext cx="67221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PROSPER K. YENG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lang="nb-NO" sz="21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0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E-mail: Prosper.Yeng@ntnu.no</a:t>
            </a:r>
            <a:endParaRPr lang="en-US" sz="2000" b="1" dirty="0">
              <a:ln w="12700">
                <a:solidFill>
                  <a:srgbClr val="15718F">
                    <a:lumMod val="50000"/>
                  </a:srgbClr>
                </a:solidFill>
                <a:prstDash val="solid"/>
              </a:ln>
              <a:pattFill prst="narHorz">
                <a:fgClr>
                  <a:srgbClr val="15718F"/>
                </a:fgClr>
                <a:bgClr>
                  <a:srgbClr val="15718F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5718F">
                    <a:lumMod val="50000"/>
                  </a:srgbClr>
                </a:innerShdw>
              </a:effectLst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7187" y="1644477"/>
            <a:ext cx="66400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defRPr/>
            </a:pPr>
            <a:r>
              <a:rPr lang="en-US" sz="405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Thank You For Your Attention!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3497" y="2297587"/>
            <a:ext cx="233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Questions?</a:t>
            </a:r>
            <a:endParaRPr lang="en-GB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2375" y="4767263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l" defTabSz="457200" rtl="0" eaLnBrk="1" latinLnBrk="0" hangingPunct="1">
              <a:defRPr sz="67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fld id="{92C9B8CC-EA24-49DD-9947-63E76A76BEE2}" type="datetime1">
              <a:rPr lang="en-US" smtClean="0"/>
              <a:pPr defTabSz="342900">
                <a:defRPr/>
              </a:pPr>
              <a:t>11/27/2020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58EFB-6368-4C2D-925F-42F906A7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50800"/>
            <a:ext cx="6959226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94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99848-FB2C-470F-9B03-FE96A63A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084709"/>
            <a:ext cx="6532496" cy="364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061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D62CB-D5DF-433C-854C-3712D26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9502"/>
            <a:ext cx="8316913" cy="465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90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8DE-AAE1-4A38-BF1D-BB4D7C3C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000" dirty="0"/>
              <a:t>More </a:t>
            </a:r>
            <a:r>
              <a:rPr lang="nb-NO" sz="2000" dirty="0" err="1"/>
              <a:t>attention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tech</a:t>
            </a:r>
            <a:r>
              <a:rPr lang="nb-NO" sz="2000" dirty="0"/>
              <a:t>. </a:t>
            </a:r>
            <a:r>
              <a:rPr lang="nb-NO" sz="2000" dirty="0" err="1"/>
              <a:t>measures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human </a:t>
            </a:r>
            <a:r>
              <a:rPr lang="nb-NO" sz="2000" dirty="0" err="1"/>
              <a:t>firewall</a:t>
            </a:r>
            <a:r>
              <a:rPr lang="nb-NO" sz="2000" dirty="0"/>
              <a:t>!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34220-5D9B-4DAB-9011-3A9870BF2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98" y="1364371"/>
            <a:ext cx="7407404" cy="3831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35D7F-9E67-4B63-AEA5-574960D53D8C}"/>
              </a:ext>
            </a:extLst>
          </p:cNvPr>
          <p:cNvSpPr/>
          <p:nvPr/>
        </p:nvSpPr>
        <p:spPr>
          <a:xfrm>
            <a:off x="3935506" y="111456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Norwegian </a:t>
            </a:r>
            <a:r>
              <a:rPr lang="nb-NO" sz="900" dirty="0" err="1"/>
              <a:t>eHealth</a:t>
            </a:r>
            <a:r>
              <a:rPr lang="nb-NO" sz="900" dirty="0"/>
              <a:t> </a:t>
            </a:r>
            <a:r>
              <a:rPr lang="nb-NO" sz="900" dirty="0" err="1"/>
              <a:t>infrastructure</a:t>
            </a:r>
            <a:r>
              <a:rPr lang="nb-NO" sz="900" dirty="0"/>
              <a:t>(Siemens-</a:t>
            </a:r>
            <a:r>
              <a:rPr lang="nb-NO" sz="900" dirty="0" err="1"/>
              <a:t>healthineers</a:t>
            </a:r>
            <a:r>
              <a:rPr lang="nb-NO" sz="900" dirty="0"/>
              <a:t>, 2018)</a:t>
            </a:r>
            <a:endParaRPr lang="en-US" sz="9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9A3E5-21FF-48A0-924F-F66C5B6ADBAD}"/>
              </a:ext>
            </a:extLst>
          </p:cNvPr>
          <p:cNvSpPr txBox="1">
            <a:spLocks/>
          </p:cNvSpPr>
          <p:nvPr/>
        </p:nvSpPr>
        <p:spPr>
          <a:xfrm>
            <a:off x="1022735" y="1767940"/>
            <a:ext cx="3643607" cy="1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security governance configuration, </a:t>
            </a:r>
          </a:p>
          <a:p>
            <a:r>
              <a:rPr lang="en-US" sz="1400" dirty="0"/>
              <a:t>security planning and policies, </a:t>
            </a:r>
          </a:p>
          <a:p>
            <a:r>
              <a:rPr lang="en-US" sz="1400" dirty="0"/>
              <a:t>risk management,</a:t>
            </a:r>
          </a:p>
          <a:p>
            <a:r>
              <a:rPr lang="en-US" sz="1400" dirty="0"/>
              <a:t>And other technology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4C0C0-E166-45CA-86EC-853E4DA84128}"/>
              </a:ext>
            </a:extLst>
          </p:cNvPr>
          <p:cNvSpPr/>
          <p:nvPr/>
        </p:nvSpPr>
        <p:spPr>
          <a:xfrm>
            <a:off x="6502415" y="1994669"/>
            <a:ext cx="18776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DMZs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IDS/IPS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Other Technologies</a:t>
            </a:r>
          </a:p>
          <a:p>
            <a:endParaRPr lang="en-US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86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E10-B98D-43B6-8750-4379800C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" y="1189535"/>
            <a:ext cx="5533049" cy="857250"/>
          </a:xfrm>
        </p:spPr>
        <p:txBody>
          <a:bodyPr/>
          <a:lstStyle/>
          <a:p>
            <a:r>
              <a:rPr lang="nb-NO" dirty="0"/>
              <a:t>General Goal </a:t>
            </a:r>
            <a:r>
              <a:rPr lang="nb-NO" dirty="0" err="1"/>
              <a:t>of</a:t>
            </a:r>
            <a:r>
              <a:rPr lang="nb-NO" dirty="0"/>
              <a:t> HSPAMI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37610F-B3AD-4722-BF47-6C058C3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4" y="1882495"/>
            <a:ext cx="6052883" cy="32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E393D-AC61-4ED8-9BA0-A37A9F47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Security </a:t>
            </a:r>
            <a:r>
              <a:rPr lang="nb-NO" dirty="0" err="1"/>
              <a:t>practice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3D8F4D-2566-452A-A928-7C38CC19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r>
              <a:rPr lang="en-US" dirty="0"/>
              <a:t>Healthcare: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656EF3D-3121-42E5-B65C-4386EA95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/>
          <a:p>
            <a:r>
              <a:rPr lang="en-US" dirty="0"/>
              <a:t>Behaviors required to put up by healthcare staff in order to comply with CIA requirements of information systems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AF9C55-A877-49E7-89BF-6DF677620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Big data context: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8462-49F7-48CA-88AC-FDCE42240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/>
              <a:t>Traces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’ </a:t>
            </a:r>
            <a:r>
              <a:rPr lang="nb-NO" dirty="0" err="1"/>
              <a:t>electronic</a:t>
            </a:r>
            <a:r>
              <a:rPr lang="nb-NO" dirty="0"/>
              <a:t> </a:t>
            </a:r>
            <a:r>
              <a:rPr lang="nb-NO" dirty="0" err="1"/>
              <a:t>accesses</a:t>
            </a:r>
            <a:r>
              <a:rPr lang="nb-NO" dirty="0"/>
              <a:t> (logs)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reconstructed</a:t>
            </a:r>
            <a:r>
              <a:rPr lang="nb-NO" dirty="0"/>
              <a:t> to form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 </a:t>
            </a:r>
            <a:r>
              <a:rPr lang="nb-NO" dirty="0" err="1"/>
              <a:t>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4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0689DC4604549A2A498227D456267" ma:contentTypeVersion="10" ma:contentTypeDescription="Create a new document." ma:contentTypeScope="" ma:versionID="05e5211a3715bc9554078c5dbe3df1fc">
  <xsd:schema xmlns:xsd="http://www.w3.org/2001/XMLSchema" xmlns:xs="http://www.w3.org/2001/XMLSchema" xmlns:p="http://schemas.microsoft.com/office/2006/metadata/properties" xmlns:ns3="02d06fb2-85c0-4199-87bc-e19221630b4b" xmlns:ns4="0be7b024-66e6-45c4-94cf-28fea55868a7" targetNamespace="http://schemas.microsoft.com/office/2006/metadata/properties" ma:root="true" ma:fieldsID="c7a8f4cf4bad06805ebf1f33a870b537" ns3:_="" ns4:_="">
    <xsd:import namespace="02d06fb2-85c0-4199-87bc-e19221630b4b"/>
    <xsd:import namespace="0be7b024-66e6-45c4-94cf-28fea5586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06fb2-85c0-4199-87bc-e19221630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7b024-66e6-45c4-94cf-28fea5586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34175D-E199-4A4C-9E65-53A8EC820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d06fb2-85c0-4199-87bc-e19221630b4b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980340-FDC1-4510-8847-C9CB87ADAEA3}">
  <ds:schemaRefs>
    <ds:schemaRef ds:uri="http://schemas.microsoft.com/office/2006/metadata/properties"/>
    <ds:schemaRef ds:uri="02d06fb2-85c0-4199-87bc-e19221630b4b"/>
    <ds:schemaRef ds:uri="http://purl.org/dc/terms/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CB24F22-BA22-4EEB-AB56-99A5E2404C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Office PowerPoint</Application>
  <PresentationFormat>On-screen Show (16:9)</PresentationFormat>
  <Paragraphs>128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NimbusRomNo9L-Regu</vt:lpstr>
      <vt:lpstr>OTS-derived-font</vt:lpstr>
      <vt:lpstr>Times New Roman</vt:lpstr>
      <vt:lpstr>Office-tema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More attention on tech. measures than the human firewall!</vt:lpstr>
      <vt:lpstr>General Goal of HSPAMI</vt:lpstr>
      <vt:lpstr>Security practice</vt:lpstr>
      <vt:lpstr>Data Driven and AI Approach</vt:lpstr>
      <vt:lpstr>Security requirement in EHR</vt:lpstr>
      <vt:lpstr>Scope Research Question and contribution.</vt:lpstr>
      <vt:lpstr>PowerPoint Presentation</vt:lpstr>
      <vt:lpstr>Method: Data simulation (Normal data)</vt:lpstr>
      <vt:lpstr>PowerPoint Presentation</vt:lpstr>
      <vt:lpstr>PowerPoint Presentation</vt:lpstr>
      <vt:lpstr>PowerPoint Presentation</vt:lpstr>
      <vt:lpstr>Inpatient flow</vt:lpstr>
      <vt:lpstr>EHR rules by the healthcae code of conduct in  Norway:</vt:lpstr>
      <vt:lpstr>Attributes and features</vt:lpstr>
      <vt:lpstr>Abnormal data simulation</vt:lpstr>
      <vt:lpstr>Data Processing cont...</vt:lpstr>
      <vt:lpstr>Data Processing cont...</vt:lpstr>
      <vt:lpstr>Role classification model</vt:lpstr>
      <vt:lpstr>Anomaly Detection</vt:lpstr>
      <vt:lpstr>Soft classification cont…</vt:lpstr>
      <vt:lpstr>Algorithms compared</vt:lpstr>
      <vt:lpstr>Performance measures</vt:lpstr>
      <vt:lpstr>Findings</vt:lpstr>
      <vt:lpstr>Soft classification (F1- score)</vt:lpstr>
      <vt:lpstr>Soft classification (F1- score)…</vt:lpstr>
      <vt:lpstr>Performance</vt:lpstr>
      <vt:lpstr>PowerPoint Presentation</vt:lpstr>
      <vt:lpstr>Future works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Prosper Yeng</dc:creator>
  <cp:lastModifiedBy>Prosper Yeng</cp:lastModifiedBy>
  <cp:revision>2</cp:revision>
  <dcterms:created xsi:type="dcterms:W3CDTF">2020-11-23T10:52:37Z</dcterms:created>
  <dcterms:modified xsi:type="dcterms:W3CDTF">2020-11-27T08:30:03Z</dcterms:modified>
</cp:coreProperties>
</file>